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302" r:id="rId8"/>
    <p:sldId id="261" r:id="rId10"/>
    <p:sldId id="262" r:id="rId11"/>
    <p:sldId id="263" r:id="rId12"/>
    <p:sldId id="264" r:id="rId13"/>
    <p:sldId id="318" r:id="rId14"/>
    <p:sldId id="312" r:id="rId15"/>
    <p:sldId id="313" r:id="rId16"/>
    <p:sldId id="265" r:id="rId17"/>
    <p:sldId id="266" r:id="rId18"/>
    <p:sldId id="336" r:id="rId19"/>
    <p:sldId id="337" r:id="rId20"/>
    <p:sldId id="314" r:id="rId21"/>
    <p:sldId id="328" r:id="rId22"/>
    <p:sldId id="340" r:id="rId23"/>
    <p:sldId id="342" r:id="rId24"/>
    <p:sldId id="343" r:id="rId25"/>
    <p:sldId id="347" r:id="rId26"/>
    <p:sldId id="348" r:id="rId27"/>
    <p:sldId id="344" r:id="rId28"/>
    <p:sldId id="315" r:id="rId29"/>
    <p:sldId id="316" r:id="rId30"/>
    <p:sldId id="317" r:id="rId31"/>
    <p:sldId id="345" r:id="rId32"/>
    <p:sldId id="268" r:id="rId33"/>
    <p:sldId id="339" r:id="rId34"/>
    <p:sldId id="269" r:id="rId35"/>
    <p:sldId id="270" r:id="rId36"/>
    <p:sldId id="338" r:id="rId37"/>
    <p:sldId id="305" r:id="rId38"/>
    <p:sldId id="271" r:id="rId39"/>
    <p:sldId id="304" r:id="rId40"/>
    <p:sldId id="272" r:id="rId41"/>
    <p:sldId id="303" r:id="rId42"/>
    <p:sldId id="273" r:id="rId43"/>
    <p:sldId id="274" r:id="rId44"/>
    <p:sldId id="329" r:id="rId45"/>
    <p:sldId id="330" r:id="rId46"/>
    <p:sldId id="275" r:id="rId47"/>
    <p:sldId id="306" r:id="rId48"/>
    <p:sldId id="276" r:id="rId49"/>
    <p:sldId id="323" r:id="rId50"/>
    <p:sldId id="277" r:id="rId51"/>
    <p:sldId id="278" r:id="rId52"/>
    <p:sldId id="279" r:id="rId53"/>
    <p:sldId id="307" r:id="rId54"/>
    <p:sldId id="324" r:id="rId55"/>
    <p:sldId id="308" r:id="rId56"/>
    <p:sldId id="349" r:id="rId57"/>
    <p:sldId id="281" r:id="rId58"/>
    <p:sldId id="282" r:id="rId59"/>
    <p:sldId id="283" r:id="rId60"/>
    <p:sldId id="284" r:id="rId61"/>
    <p:sldId id="285" r:id="rId62"/>
    <p:sldId id="309" r:id="rId63"/>
    <p:sldId id="351" r:id="rId64"/>
    <p:sldId id="350" r:id="rId65"/>
    <p:sldId id="311" r:id="rId66"/>
    <p:sldId id="310" r:id="rId67"/>
    <p:sldId id="286" r:id="rId68"/>
    <p:sldId id="287" r:id="rId69"/>
    <p:sldId id="288" r:id="rId70"/>
    <p:sldId id="289" r:id="rId71"/>
    <p:sldId id="325" r:id="rId72"/>
    <p:sldId id="353" r:id="rId73"/>
    <p:sldId id="354" r:id="rId74"/>
    <p:sldId id="355" r:id="rId75"/>
    <p:sldId id="332" r:id="rId76"/>
    <p:sldId id="356" r:id="rId77"/>
    <p:sldId id="301" r:id="rId78"/>
    <p:sldId id="333" r:id="rId79"/>
    <p:sldId id="334" r:id="rId80"/>
    <p:sldId id="357" r:id="rId81"/>
    <p:sldId id="358" r:id="rId82"/>
    <p:sldId id="319" r:id="rId8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69" autoAdjust="0"/>
    <p:restoredTop sz="94660"/>
  </p:normalViewPr>
  <p:slideViewPr>
    <p:cSldViewPr snapToGrid="0">
      <p:cViewPr varScale="1">
        <p:scale>
          <a:sx n="88" d="100"/>
          <a:sy n="88" d="100"/>
        </p:scale>
        <p:origin x="51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42AE2BF-9523-409E-91C5-2C7843EBA07C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Re ATM: ATM was a major technology in the 1990s that was hyped to win in the convergence of the Internet and telecommunications, but IP won instead. The short, fixed-size cells give flexibility (can mix voice and data without having the voice wait for a whole data packet). ATM is now used in niches such as ADSL and WAN links. </a:t>
            </a:r>
            <a:endParaRPr lang="en-US" altLang="zh-CN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5FD0CAA6-5A14-4D3F-B5F4-31AFA6AF9691}" type="slidenum">
              <a:rPr lang="en-US" altLang="zh-CN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70DEB-3F35-482E-8FED-5FF0CE806D86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37C63-3F89-45F3-AE95-CAFF24EE717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DC7F2-DEAA-4385-BE3D-ECB265EC7A93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2CD6A-4358-47A7-A168-0FF48DEAA22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15C48-A944-407E-973E-9E8213134AB2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9DAF52-6388-46D7-844F-0DF450DC80B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14399" y="1610713"/>
            <a:ext cx="7790214" cy="4600081"/>
          </a:xfrm>
        </p:spPr>
        <p:txBody>
          <a:bodyPr/>
          <a:lstStyle>
            <a:lvl1pPr>
              <a:buFont typeface="Arial" panose="020B0604020202090204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65A66-93A3-4F5C-8A29-C159E5D9A05F}" type="datetime1">
              <a:rPr lang="zh-CN" altLang="en-US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2ADB2-D9DD-4307-A13A-2C7D920E248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81124" y="1990725"/>
            <a:ext cx="7315201" cy="4019550"/>
          </a:xfrm>
        </p:spPr>
        <p:txBody>
          <a:bodyPr/>
          <a:lstStyle>
            <a:lvl1pPr>
              <a:buClr>
                <a:srgbClr val="0000FF"/>
              </a:buClr>
              <a:buFont typeface="Arial" panose="020B0604020202090204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7085E7-07FF-476A-B327-BBA2CB7195C9}" type="datetime1">
              <a:rPr lang="zh-CN" altLang="en-US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11711-3AE6-4A98-AB36-4C14FF4B9D3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39930-6686-4341-A90C-829E5A8A7E11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14855-74AE-433E-9A62-2B9CB6D894B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3901F-D898-4359-B8D1-FE1C0BF271F6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1A294-808B-49EC-BD2C-F1B6DCEF04D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F839A-E509-42C9-A91A-DDFBD6011819}" type="datetime1">
              <a:rPr lang="zh-CN" altLang="en-US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E8C11-9F53-4880-9818-258171C9A78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84D58-6C9C-4476-AF34-A1B53B03AE94}" type="datetime1">
              <a:rPr lang="zh-CN" altLang="en-US"/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6C5F-AC1C-4EC5-AAB9-23FA55D34CD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EF4E0-37F2-4945-952D-55FD707FED9C}" type="datetime1">
              <a:rPr lang="zh-CN" altLang="en-US"/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FFFB0-EC18-4EFE-A012-ABB8BB1EDB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66D95-5AFC-4B42-97C6-4B3D0D38A1E9}" type="datetime1">
              <a:rPr lang="zh-CN" altLang="en-US"/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6D50D-E1BE-45A5-A6E8-A0D02ECB50E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D4A6-361D-408C-B831-CE7F9DEA63A2}" type="datetime1">
              <a:rPr lang="zh-CN" altLang="en-US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A4425-D745-4A01-A280-84E9BD31B8A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898D4-D1DA-4C99-8554-488457D26516}" type="datetime1">
              <a:rPr lang="zh-CN" altLang="en-US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335D1A-9CFF-4F5D-88CC-9BCB05DC4EC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400" b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0960799-6FAC-4C6C-8D69-E807B409C88F}" type="datetime1">
              <a:rPr lang="zh-CN" altLang="en-US"/>
            </a:fld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D2584F5-9532-49BD-9A0C-085C14732BE0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50305040509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50305040509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50305040509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50305040509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50305040509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50305040509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50305040509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503050405090304" pitchFamily="18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3.emf"/><Relationship Id="rId1" Type="http://schemas.openxmlformats.org/officeDocument/2006/relationships/oleObject" Target="../embeddings/oleObject2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047D04F3-AB30-4BFF-A06B-85D90BA3728F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307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07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EDD5810E-2AC3-486F-B988-401CD6C43FFF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081338"/>
            <a:ext cx="7772400" cy="1470025"/>
          </a:xfrm>
        </p:spPr>
        <p:txBody>
          <a:bodyPr anchor="ctr"/>
          <a:lstStyle/>
          <a:p>
            <a:pPr eaLnBrk="1" hangingPunct="1"/>
            <a:r>
              <a:rPr lang="en-US" altLang="zh-CN" sz="4800" smtClean="0">
                <a:ea typeface="宋体" panose="02010600030101010101" pitchFamily="2" charset="-122"/>
              </a:rPr>
              <a:t>The Data Link Layer</a:t>
            </a:r>
            <a:endParaRPr lang="en-US" altLang="zh-CN" sz="4400" smtClean="0">
              <a:ea typeface="宋体" panose="02010600030101010101" pitchFamily="2" charset="-122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1450" y="1382713"/>
            <a:ext cx="6400800" cy="1089025"/>
          </a:xfrm>
        </p:spPr>
        <p:txBody>
          <a:bodyPr/>
          <a:lstStyle/>
          <a:p>
            <a:pPr eaLnBrk="1" hangingPunct="1"/>
            <a:r>
              <a:rPr lang="en-US" altLang="zh-CN" sz="6000" smtClean="0">
                <a:solidFill>
                  <a:srgbClr val="FF3300"/>
                </a:solidFill>
                <a:ea typeface="宋体" panose="02010600030101010101" pitchFamily="2" charset="-122"/>
              </a:rPr>
              <a:t>Chapter 3</a:t>
            </a:r>
            <a:endParaRPr lang="en-US" altLang="zh-CN" sz="6000" smtClean="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ED13C5E0-B1F0-417C-9C39-B7DEC5681C70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1229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229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EA804188-B026-49ED-8CF1-14DF4C7DBEE3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Framing (3)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4262438"/>
            <a:ext cx="8629650" cy="19399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Bit stuffing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mtClean="0">
                <a:ea typeface="宋体" panose="02010600030101010101" pitchFamily="2" charset="-122"/>
              </a:rPr>
              <a:t> The original data.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mtClean="0">
                <a:ea typeface="宋体" panose="02010600030101010101" pitchFamily="2" charset="-122"/>
              </a:rPr>
              <a:t> The data as they appear on the line.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(c)</a:t>
            </a:r>
            <a:r>
              <a:rPr lang="en-US" altLang="zh-CN" smtClean="0">
                <a:ea typeface="宋体" panose="02010600030101010101" pitchFamily="2" charset="-122"/>
              </a:rPr>
              <a:t> The data as they are stored in receiver’s memory after destuffing.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12295" name="Picture 4" descr="3-0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857375"/>
            <a:ext cx="526732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 Box 5"/>
          <p:cNvSpPr txBox="1">
            <a:spLocks noChangeArrowheads="1"/>
          </p:cNvSpPr>
          <p:nvPr/>
        </p:nvSpPr>
        <p:spPr bwMode="auto">
          <a:xfrm>
            <a:off x="306388" y="1095375"/>
            <a:ext cx="7945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hangingPunct="1"/>
            <a:r>
              <a:rPr lang="en-US" altLang="zh-CN" sz="2400" b="1">
                <a:ea typeface="宋体" panose="02010600030101010101" pitchFamily="2" charset="-122"/>
              </a:rPr>
              <a:t>3.Starting and ending flags, with bit stuffing(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位填充法</a:t>
            </a:r>
            <a:r>
              <a:rPr lang="en-US" altLang="zh-CN" sz="2400" b="1">
                <a:ea typeface="宋体" panose="02010600030101010101" pitchFamily="2" charset="-122"/>
              </a:rPr>
              <a:t>)</a:t>
            </a:r>
            <a:endParaRPr lang="en-US" altLang="zh-CN" sz="24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36698768-BF7C-4EA2-A045-0FD0E611944B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1331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331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C41F94DE-BF2A-4998-8468-43409C9CE523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Framing (4)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1343025" y="1411288"/>
            <a:ext cx="5922963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ea typeface="宋体" panose="02010600030101010101" pitchFamily="2" charset="-122"/>
              </a:rPr>
              <a:t>4.Physical layer coding violations(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物理层违例编码法</a:t>
            </a:r>
            <a:r>
              <a:rPr lang="en-US" altLang="zh-CN" sz="2400" b="1">
                <a:ea typeface="宋体" panose="02010600030101010101" pitchFamily="2" charset="-122"/>
              </a:rPr>
              <a:t>) </a:t>
            </a:r>
            <a:endParaRPr lang="en-US" altLang="zh-CN" sz="2400" b="1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Manchester encoding </a:t>
            </a:r>
            <a:endParaRPr lang="en-US" altLang="zh-CN" sz="2400" b="1">
              <a:ea typeface="宋体" panose="02010600030101010101" pitchFamily="2" charset="-122"/>
            </a:endParaRP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0: first low and then high; </a:t>
            </a:r>
            <a:endParaRPr lang="en-US" altLang="zh-CN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宋体" panose="02010600030101010101" pitchFamily="2" charset="-122"/>
            </a:endParaRP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1: first high and then low</a:t>
            </a:r>
            <a:endParaRPr lang="en-US" altLang="zh-CN" sz="2400" b="1">
              <a:ea typeface="宋体" panose="02010600030101010101" pitchFamily="2" charset="-122"/>
            </a:endParaRP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First low and then low or first high and then high is violative code.</a:t>
            </a:r>
            <a:endParaRPr lang="en-US" altLang="zh-CN" sz="24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F4F6B381-B249-4FF2-A020-9159D3D453CA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1433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434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20C463A5-72C7-45EE-8472-D538874A62AF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title"/>
          </p:nvPr>
        </p:nvSpPr>
        <p:spPr>
          <a:xfrm>
            <a:off x="668338" y="341313"/>
            <a:ext cx="7793037" cy="866775"/>
          </a:xfrm>
          <a:noFill/>
        </p:spPr>
        <p:txBody>
          <a:bodyPr anchor="b"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Error Control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434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49313" y="1611313"/>
            <a:ext cx="8105775" cy="3670300"/>
          </a:xfrm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b="1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 pitchFamily="34" charset="0"/>
                <a:ea typeface="黑体" panose="02010609060101010101" pitchFamily="49" charset="-122"/>
              </a:rPr>
              <a:t>All frames are eventually delivered to the destination and in the proper order</a:t>
            </a:r>
            <a:r>
              <a:rPr lang="en-US" altLang="zh-CN" b="1" smtClean="0">
                <a:latin typeface="Arial" panose="020B0604020202090204" pitchFamily="34" charset="0"/>
                <a:ea typeface="黑体" panose="02010609060101010101" pitchFamily="49" charset="-122"/>
              </a:rPr>
              <a:t> </a:t>
            </a:r>
            <a:endParaRPr lang="en-US" altLang="zh-CN" b="1" smtClean="0"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 pitchFamily="34" charset="0"/>
                <a:ea typeface="黑体" panose="02010609060101010101" pitchFamily="49" charset="-122"/>
              </a:rPr>
              <a:t>Error detect</a:t>
            </a:r>
            <a:r>
              <a:rPr lang="en-US" altLang="zh-CN" b="1" smtClean="0">
                <a:latin typeface="Arial" panose="020B0604020202090204" pitchFamily="34" charset="0"/>
                <a:ea typeface="黑体" panose="02010609060101010101" pitchFamily="49" charset="-122"/>
              </a:rPr>
              <a:t> </a:t>
            </a:r>
            <a:endParaRPr lang="en-US" altLang="zh-CN" b="1" smtClean="0"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 pitchFamily="34" charset="0"/>
                <a:ea typeface="黑体" panose="02010609060101010101" pitchFamily="49" charset="-122"/>
              </a:rPr>
              <a:t>Feedback, positive or negative acknowledgement </a:t>
            </a:r>
            <a:endParaRPr lang="en-US" altLang="zh-CN" b="1" smtClean="0"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黑体" panose="02010609060101010101" pitchFamily="49" charset="-122"/>
              </a:rPr>
              <a:t>T</a:t>
            </a:r>
            <a:endParaRPr lang="en-US" altLang="zh-CN" b="1" smtClean="0"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黑体" panose="02010609060101010101" pitchFamily="49" charset="-122"/>
              </a:rPr>
              <a:t>Sequence number</a:t>
            </a:r>
            <a:endParaRPr lang="en-US" altLang="zh-CN" b="1" smtClean="0"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en-US" altLang="zh-CN" sz="2400" b="1" smtClean="0">
                <a:latin typeface="Arial" panose="020B0604020202090204" pitchFamily="34" charset="0"/>
                <a:ea typeface="黑体" panose="02010609060101010101" pitchFamily="49" charset="-122"/>
              </a:rPr>
              <a:t>Retransmission and reorder </a:t>
            </a:r>
            <a:endParaRPr lang="en-US" altLang="zh-CN" sz="2400" b="1" smtClean="0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89CA1E62-A6F8-42B3-916D-9C395C4DEE46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1536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394E1E69-5696-46DD-8379-319E56FA0EFC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15365" name="Rectangle 4"/>
          <p:cNvSpPr>
            <a:spLocks noGrp="1" noChangeArrowheads="1"/>
          </p:cNvSpPr>
          <p:nvPr>
            <p:ph type="title"/>
          </p:nvPr>
        </p:nvSpPr>
        <p:spPr>
          <a:xfrm>
            <a:off x="655638" y="227013"/>
            <a:ext cx="7793037" cy="866775"/>
          </a:xfrm>
          <a:noFill/>
        </p:spPr>
        <p:txBody>
          <a:bodyPr anchor="b"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Flow Control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536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9913" y="1401763"/>
            <a:ext cx="8105775" cy="4159250"/>
          </a:xfrm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Sender wants to transmit frames faster than the receiver can accept them.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Feedback-based flow control, permission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Rate-based flow control  </a:t>
            </a:r>
            <a:endParaRPr lang="zh-CN" altLang="en-US" b="1" smtClean="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2165CEA0-7151-4806-AF79-48E4A2520AC8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1638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638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423C8806-2AC4-441A-9290-32DB270604AA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3.2 Error Detection and Correction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0700" y="1817688"/>
            <a:ext cx="7165975" cy="4710112"/>
          </a:xfrm>
        </p:spPr>
        <p:txBody>
          <a:bodyPr/>
          <a:lstStyle/>
          <a:p>
            <a:pPr eaLnBrk="1" hangingPunct="1">
              <a:buFontTx/>
              <a:buChar char="•"/>
              <a:defRPr/>
            </a:pPr>
            <a:r>
              <a:rPr lang="en-US" altLang="zh-CN" sz="360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Error-Correcting Codes</a:t>
            </a:r>
            <a:endParaRPr lang="en-US" altLang="zh-CN" sz="3600" dirty="0" smtClean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Hamming codes</a:t>
            </a:r>
            <a:endParaRPr lang="en-US" altLang="zh-CN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Binary convolutional codes 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Reed-Solomon and Low-Density Parity Check codes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Mathematically complex, widely used in real systems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  <a:defRPr/>
            </a:pPr>
            <a:r>
              <a:rPr lang="en-US" altLang="zh-CN" sz="360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Error-Detecting Codes</a:t>
            </a:r>
            <a:endParaRPr lang="en-US" altLang="zh-CN" sz="3600" dirty="0" smtClean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Parity </a:t>
            </a:r>
            <a:endParaRPr lang="en-US" altLang="zh-CN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Checksums </a:t>
            </a:r>
            <a:endParaRPr lang="en-US" altLang="zh-CN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Cyclic redundancy codes</a:t>
            </a:r>
            <a:endParaRPr lang="en-US" altLang="zh-CN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EA63B754-545C-4B50-8575-8FC1AC324A89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1741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1D72C049-F14A-4568-A15F-6EABBD1F80A7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Hamming distance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4313" y="1009650"/>
            <a:ext cx="7332662" cy="3931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Hamming distance </a:t>
            </a:r>
            <a:r>
              <a:rPr lang="en-US" altLang="zh-CN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is the minimum bit flips to turn one</a:t>
            </a:r>
            <a:endParaRPr lang="en-US" altLang="zh-CN" sz="2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宋体" panose="02010600030101010101" pitchFamily="2" charset="-122"/>
            </a:endParaRP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valid </a:t>
            </a:r>
            <a:r>
              <a:rPr lang="en-US" altLang="zh-CN" sz="24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codeword</a:t>
            </a:r>
            <a:r>
              <a:rPr lang="en-US" altLang="zh-CN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 into any other valid one.</a:t>
            </a:r>
            <a:endParaRPr lang="en-US" altLang="zh-CN" sz="2400" dirty="0">
              <a:latin typeface="+mn-lt"/>
              <a:ea typeface="宋体" panose="02010600030101010101" pitchFamily="2" charset="-122"/>
            </a:endParaRP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Example with 4 </a:t>
            </a:r>
            <a:r>
              <a:rPr lang="en-US" altLang="zh-CN" sz="2400" dirty="0" err="1">
                <a:latin typeface="+mn-lt"/>
                <a:ea typeface="宋体" panose="02010600030101010101" pitchFamily="2" charset="-122"/>
              </a:rPr>
              <a:t>codewords</a:t>
            </a: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 of 10:</a:t>
            </a:r>
            <a:endParaRPr lang="en-US" altLang="zh-CN" sz="2400" dirty="0">
              <a:latin typeface="+mn-lt"/>
              <a:ea typeface="宋体" panose="02010600030101010101" pitchFamily="2" charset="-122"/>
            </a:endParaRP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0000000000, 0000011111, 1111100000, and 1111111111</a:t>
            </a:r>
            <a:endParaRPr lang="en-US" altLang="zh-CN" sz="2400" b="1" dirty="0">
              <a:latin typeface="Times New Roman Bold" panose="02020503050405090304" charset="0"/>
              <a:ea typeface="宋体" panose="02010600030101010101" pitchFamily="2" charset="-122"/>
              <a:cs typeface="Times New Roman Bold" panose="02020503050405090304" charset="0"/>
            </a:endParaRP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Hamming distance is 5</a:t>
            </a:r>
            <a:endParaRPr lang="en-US" altLang="zh-CN" sz="2400" dirty="0">
              <a:latin typeface="+mn-lt"/>
              <a:ea typeface="宋体" panose="02010600030101010101" pitchFamily="2" charset="-122"/>
            </a:endParaRP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Bounds for a code with distance:</a:t>
            </a:r>
            <a:endParaRPr lang="en-US" altLang="zh-CN" sz="2400" dirty="0">
              <a:latin typeface="+mn-lt"/>
              <a:ea typeface="宋体" panose="02010600030101010101" pitchFamily="2" charset="-122"/>
            </a:endParaRP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2d+1 – can correct d errors</a:t>
            </a:r>
            <a:r>
              <a:rPr lang="en-US" altLang="zh-CN" sz="2400" b="1" dirty="0"/>
              <a:t>(e.g., 2 errors above)</a:t>
            </a:r>
            <a:endParaRPr lang="en-US" altLang="zh-CN" sz="2400" b="1" dirty="0">
              <a:latin typeface="+mn-lt"/>
              <a:ea typeface="宋体" panose="02010600030101010101" pitchFamily="2" charset="-122"/>
            </a:endParaRP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d+1 – can detect d errors</a:t>
            </a:r>
            <a:r>
              <a:rPr lang="en-US" altLang="zh-CN" sz="2400" dirty="0"/>
              <a:t>(e.g., 4 errors above)</a:t>
            </a:r>
            <a:endParaRPr lang="zh-CN" altLang="en-US" sz="2400" dirty="0"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E0C248B6-083C-4F0E-8B06-9D4B290F08AB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1843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843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5864C688-DE9D-4828-8620-03DD18741F43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/>
            <a:r>
              <a:rPr lang="en-US" altLang="zh-CN" smtClean="0">
                <a:ea typeface="宋体" panose="02010600030101010101" pitchFamily="2" charset="-122"/>
              </a:rPr>
              <a:t>Error Correction -Hamming codes(1)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038" y="1260475"/>
            <a:ext cx="7054850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Hamming code </a:t>
            </a: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gives a simple way to add check bits and </a:t>
            </a:r>
            <a:r>
              <a:rPr lang="en-US" altLang="zh-CN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宋体" panose="02010600030101010101" pitchFamily="2" charset="-122"/>
              </a:rPr>
              <a:t>correct up to a single bit error.</a:t>
            </a:r>
            <a:endParaRPr lang="en-US" altLang="zh-CN" sz="2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18439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374900"/>
            <a:ext cx="363855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5608638" y="2724150"/>
            <a:ext cx="2849562" cy="16446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Hamming code include </a:t>
            </a:r>
            <a:r>
              <a:rPr lang="en-US" altLang="zh-CN" sz="2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m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 message bits and </a:t>
            </a:r>
            <a:r>
              <a:rPr lang="en-US" altLang="zh-CN" sz="2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 check bits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:</a:t>
            </a:r>
            <a:endParaRPr lang="en-US" altLang="zh-CN" sz="2400" b="1" dirty="0">
              <a:latin typeface="+mn-lt"/>
              <a:ea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宋体" panose="02010600030101010101" pitchFamily="2" charset="-122"/>
              </a:rPr>
              <a:t> (m+r+1)≤2</a:t>
            </a:r>
            <a:r>
              <a:rPr lang="en-US" altLang="zh-CN" sz="2400" b="1" baseline="30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宋体" panose="02010600030101010101" pitchFamily="2" charset="-122"/>
              </a:rPr>
              <a:t>r</a:t>
            </a:r>
            <a:endParaRPr lang="en-US" altLang="zh-CN" sz="2400" b="1" baseline="30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A2450BDF-A6D0-4D7A-89CB-DF53114A306E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1945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946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B8D35F7E-925A-447D-AC47-8AD6B0AA1A62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/>
            <a:r>
              <a:rPr lang="en-US" altLang="zh-CN" smtClean="0">
                <a:ea typeface="宋体" panose="02010600030101010101" pitchFamily="2" charset="-122"/>
              </a:rPr>
              <a:t>Hamming codes(2)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Use of a Hamming code to correct burst errors.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19463" name="Picture 4" descr="3-0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1549400"/>
            <a:ext cx="4694237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52DC6660-A075-4FD4-9975-59860225CD2C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2048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2048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04F0C066-2743-426E-AD7B-93577696B686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Hamming codes(3)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942975"/>
            <a:ext cx="5645150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09563" y="3336925"/>
            <a:ext cx="6989762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b="1">
                <a:ea typeface="宋体" panose="02010600030101010101" pitchFamily="2" charset="-122"/>
              </a:rPr>
              <a:t>Example</a:t>
            </a:r>
            <a:r>
              <a:rPr lang="en-US" altLang="zh-CN" sz="1800" b="1">
                <a:ea typeface="宋体" panose="02010600030101010101" pitchFamily="2" charset="-122"/>
              </a:rPr>
              <a:t> </a:t>
            </a:r>
            <a:endParaRPr lang="en-US" altLang="zh-CN" sz="1800" b="1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“H”=1001000</a:t>
            </a:r>
            <a:endParaRPr lang="en-US" altLang="zh-CN" b="1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P</a:t>
            </a:r>
            <a:r>
              <a:rPr lang="en-US" altLang="zh-CN" b="1" baseline="-18000">
                <a:ea typeface="宋体" panose="02010600030101010101" pitchFamily="2" charset="-122"/>
              </a:rPr>
              <a:t>1</a:t>
            </a:r>
            <a:r>
              <a:rPr lang="en-US" altLang="zh-CN" b="1">
                <a:ea typeface="宋体" panose="02010600030101010101" pitchFamily="2" charset="-122"/>
              </a:rPr>
              <a:t>=M</a:t>
            </a:r>
            <a:r>
              <a:rPr lang="en-US" altLang="zh-CN" b="1" baseline="-18000">
                <a:ea typeface="宋体" panose="02010600030101010101" pitchFamily="2" charset="-122"/>
              </a:rPr>
              <a:t>1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  <a:cs typeface="Tahoma" panose="020B0604030504040204" pitchFamily="34" charset="0"/>
              </a:rPr>
              <a:t>M</a:t>
            </a:r>
            <a:r>
              <a:rPr lang="en-US" altLang="zh-CN" b="1" baseline="-18000">
                <a:ea typeface="宋体" panose="02010600030101010101" pitchFamily="2" charset="-122"/>
                <a:cs typeface="Tahoma" panose="020B0604030504040204" pitchFamily="34" charset="0"/>
              </a:rPr>
              <a:t>2 </a:t>
            </a:r>
            <a:r>
              <a:rPr lang="en-US" altLang="zh-CN" sz="1800" b="1">
                <a:ea typeface="宋体" panose="02010600030101010101" pitchFamily="2" charset="-122"/>
                <a:cs typeface="Tahoma" panose="020B0604030504040204" pitchFamily="34" charset="0"/>
              </a:rPr>
              <a:t>⊕</a:t>
            </a:r>
            <a:r>
              <a:rPr lang="en-US" altLang="zh-CN" b="1">
                <a:ea typeface="宋体" panose="02010600030101010101" pitchFamily="2" charset="-122"/>
                <a:cs typeface="Tahoma" panose="020B0604030504040204" pitchFamily="34" charset="0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  <a:cs typeface="Tahoma" panose="020B0604030504040204" pitchFamily="34" charset="0"/>
              </a:rPr>
              <a:t>4 </a:t>
            </a:r>
            <a:r>
              <a:rPr lang="en-US" altLang="zh-CN" sz="1800" b="1">
                <a:ea typeface="宋体" panose="02010600030101010101" pitchFamily="2" charset="-122"/>
                <a:cs typeface="Tahoma" panose="020B0604030504040204" pitchFamily="34" charset="0"/>
              </a:rPr>
              <a:t>⊕</a:t>
            </a:r>
            <a:r>
              <a:rPr lang="en-US" altLang="zh-CN" b="1">
                <a:ea typeface="宋体" panose="02010600030101010101" pitchFamily="2" charset="-122"/>
                <a:cs typeface="Tahoma" panose="020B0604030504040204" pitchFamily="34" charset="0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  <a:cs typeface="Tahoma" panose="020B0604030504040204" pitchFamily="34" charset="0"/>
              </a:rPr>
              <a:t>5 </a:t>
            </a:r>
            <a:r>
              <a:rPr lang="en-US" altLang="zh-CN" sz="1800" b="1">
                <a:ea typeface="宋体" panose="02010600030101010101" pitchFamily="2" charset="-122"/>
                <a:cs typeface="Tahoma" panose="020B0604030504040204" pitchFamily="34" charset="0"/>
              </a:rPr>
              <a:t>⊕</a:t>
            </a:r>
            <a:r>
              <a:rPr lang="en-US" altLang="zh-CN" b="1">
                <a:ea typeface="宋体" panose="02010600030101010101" pitchFamily="2" charset="-122"/>
                <a:cs typeface="Tahoma" panose="020B0604030504040204" pitchFamily="34" charset="0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  <a:cs typeface="Tahoma" panose="020B0604030504040204" pitchFamily="34" charset="0"/>
              </a:rPr>
              <a:t>7</a:t>
            </a:r>
            <a:r>
              <a:rPr lang="en-US" altLang="zh-CN" b="1">
                <a:ea typeface="宋体" panose="02010600030101010101" pitchFamily="2" charset="-122"/>
              </a:rPr>
              <a:t>=1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1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0=0</a:t>
            </a:r>
            <a:endParaRPr lang="en-US" altLang="zh-CN" b="1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P</a:t>
            </a:r>
            <a:r>
              <a:rPr lang="en-US" altLang="zh-CN" b="1" baseline="-18000">
                <a:ea typeface="宋体" panose="02010600030101010101" pitchFamily="2" charset="-122"/>
              </a:rPr>
              <a:t>2</a:t>
            </a:r>
            <a:r>
              <a:rPr lang="en-US" altLang="zh-CN" b="1">
                <a:ea typeface="宋体" panose="02010600030101010101" pitchFamily="2" charset="-122"/>
              </a:rPr>
              <a:t>=M</a:t>
            </a:r>
            <a:r>
              <a:rPr lang="en-US" altLang="zh-CN" b="1" baseline="-18000">
                <a:ea typeface="宋体" panose="02010600030101010101" pitchFamily="2" charset="-122"/>
              </a:rPr>
              <a:t>1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3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4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6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7</a:t>
            </a:r>
            <a:r>
              <a:rPr lang="en-US" altLang="zh-CN" b="1">
                <a:ea typeface="宋体" panose="02010600030101010101" pitchFamily="2" charset="-122"/>
              </a:rPr>
              <a:t>=1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1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0=0</a:t>
            </a:r>
            <a:endParaRPr lang="en-US" altLang="zh-CN" b="1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P</a:t>
            </a:r>
            <a:r>
              <a:rPr lang="en-US" altLang="zh-CN" b="1" baseline="-18000">
                <a:ea typeface="宋体" panose="02010600030101010101" pitchFamily="2" charset="-122"/>
              </a:rPr>
              <a:t>3</a:t>
            </a:r>
            <a:r>
              <a:rPr lang="en-US" altLang="zh-CN" b="1">
                <a:ea typeface="宋体" panose="02010600030101010101" pitchFamily="2" charset="-122"/>
              </a:rPr>
              <a:t>=M</a:t>
            </a:r>
            <a:r>
              <a:rPr lang="en-US" altLang="zh-CN" b="1" baseline="-18000">
                <a:ea typeface="宋体" panose="02010600030101010101" pitchFamily="2" charset="-122"/>
              </a:rPr>
              <a:t>2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3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4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8</a:t>
            </a:r>
            <a:r>
              <a:rPr lang="en-US" altLang="zh-CN" b="1">
                <a:ea typeface="宋体" panose="02010600030101010101" pitchFamily="2" charset="-122"/>
              </a:rPr>
              <a:t>=0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1 </a:t>
            </a:r>
            <a:r>
              <a:rPr lang="en-US" altLang="zh-CN" sz="1800" b="1">
                <a:ea typeface="宋体" panose="02010600030101010101" pitchFamily="2" charset="-122"/>
              </a:rPr>
              <a:t>⊕0</a:t>
            </a:r>
            <a:r>
              <a:rPr lang="en-US" altLang="zh-CN" b="1">
                <a:ea typeface="宋体" panose="02010600030101010101" pitchFamily="2" charset="-122"/>
              </a:rPr>
              <a:t> =1</a:t>
            </a:r>
            <a:endParaRPr lang="en-US" altLang="zh-CN" b="1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P</a:t>
            </a:r>
            <a:r>
              <a:rPr lang="en-US" altLang="zh-CN" b="1" baseline="-18000">
                <a:ea typeface="宋体" panose="02010600030101010101" pitchFamily="2" charset="-122"/>
              </a:rPr>
              <a:t>4</a:t>
            </a:r>
            <a:r>
              <a:rPr lang="en-US" altLang="zh-CN" b="1">
                <a:ea typeface="宋体" panose="02010600030101010101" pitchFamily="2" charset="-122"/>
              </a:rPr>
              <a:t>=M</a:t>
            </a:r>
            <a:r>
              <a:rPr lang="en-US" altLang="zh-CN" b="1" baseline="-18000">
                <a:ea typeface="宋体" panose="02010600030101010101" pitchFamily="2" charset="-122"/>
              </a:rPr>
              <a:t>5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6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7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8</a:t>
            </a:r>
            <a:r>
              <a:rPr lang="en-US" altLang="zh-CN" b="1">
                <a:ea typeface="宋体" panose="02010600030101010101" pitchFamily="2" charset="-122"/>
              </a:rPr>
              <a:t>=0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0=0</a:t>
            </a:r>
            <a:endParaRPr lang="en-US" altLang="zh-CN" b="1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Codeword=</a:t>
            </a:r>
            <a:r>
              <a:rPr lang="en-US" altLang="zh-CN" b="1">
                <a:solidFill>
                  <a:srgbClr val="3333FF"/>
                </a:solidFill>
                <a:ea typeface="宋体" panose="02010600030101010101" pitchFamily="2" charset="-122"/>
              </a:rPr>
              <a:t>00</a:t>
            </a:r>
            <a:r>
              <a:rPr lang="en-US" altLang="zh-CN" b="1">
                <a:ea typeface="宋体" panose="02010600030101010101" pitchFamily="2" charset="-122"/>
              </a:rPr>
              <a:t>1</a:t>
            </a:r>
            <a:r>
              <a:rPr lang="en-US" altLang="zh-CN" b="1">
                <a:solidFill>
                  <a:srgbClr val="3333FF"/>
                </a:solidFill>
                <a:ea typeface="宋体" panose="02010600030101010101" pitchFamily="2" charset="-122"/>
              </a:rPr>
              <a:t>1</a:t>
            </a:r>
            <a:r>
              <a:rPr lang="en-US" altLang="zh-CN" b="1">
                <a:ea typeface="宋体" panose="02010600030101010101" pitchFamily="2" charset="-122"/>
              </a:rPr>
              <a:t>001</a:t>
            </a:r>
            <a:r>
              <a:rPr lang="en-US" altLang="zh-CN" b="1">
                <a:solidFill>
                  <a:srgbClr val="3333FF"/>
                </a:solidFill>
                <a:ea typeface="宋体" panose="02010600030101010101" pitchFamily="2" charset="-122"/>
              </a:rPr>
              <a:t>0</a:t>
            </a:r>
            <a:r>
              <a:rPr lang="en-US" altLang="zh-CN" b="1">
                <a:ea typeface="宋体" panose="02010600030101010101" pitchFamily="2" charset="-122"/>
              </a:rPr>
              <a:t>000</a:t>
            </a:r>
            <a:endParaRPr lang="en-US" altLang="zh-CN" b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466426EE-6ACE-4DE5-B070-9560BCAE8E8C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2150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2150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605A7FAD-2260-41E9-B122-35B8407BF446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Error-Correcting Codes(4)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grpSp>
        <p:nvGrpSpPr>
          <p:cNvPr id="21510" name="Group 4"/>
          <p:cNvGrpSpPr/>
          <p:nvPr/>
        </p:nvGrpSpPr>
        <p:grpSpPr bwMode="auto">
          <a:xfrm>
            <a:off x="250825" y="1052513"/>
            <a:ext cx="8534400" cy="3843338"/>
            <a:chOff x="144" y="192"/>
            <a:chExt cx="5376" cy="2421"/>
          </a:xfrm>
        </p:grpSpPr>
        <p:sp>
          <p:nvSpPr>
            <p:cNvPr id="21511" name="Text Box 5"/>
            <p:cNvSpPr txBox="1">
              <a:spLocks noChangeArrowheads="1"/>
            </p:cNvSpPr>
            <p:nvPr/>
          </p:nvSpPr>
          <p:spPr bwMode="auto">
            <a:xfrm>
              <a:off x="144" y="192"/>
              <a:ext cx="244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512" name="Text Box 6"/>
            <p:cNvSpPr txBox="1">
              <a:spLocks noChangeArrowheads="1"/>
            </p:cNvSpPr>
            <p:nvPr/>
          </p:nvSpPr>
          <p:spPr bwMode="auto">
            <a:xfrm>
              <a:off x="384" y="624"/>
              <a:ext cx="513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    海明码是由</a:t>
              </a:r>
              <a:r>
                <a:rPr kumimoji="1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R. Hamming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在</a:t>
              </a:r>
              <a:r>
                <a:rPr kumimoji="1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1950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年首次提出的，它也是一种可以纠正一位差错的编码。</a:t>
              </a:r>
              <a:r>
                <a:rPr kumimoji="1" lang="zh-CN" altLang="en-US" sz="2400">
                  <a:latin typeface="Times New Roman" panose="0202050305040509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2400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13" name="Text Box 7"/>
            <p:cNvSpPr txBox="1">
              <a:spLocks noChangeArrowheads="1"/>
            </p:cNvSpPr>
            <p:nvPr/>
          </p:nvSpPr>
          <p:spPr bwMode="auto">
            <a:xfrm>
              <a:off x="384" y="1392"/>
              <a:ext cx="4944" cy="1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海明码能发现多位错误</a:t>
              </a:r>
              <a:r>
                <a:rPr kumimoji="1" lang="en-US" altLang="zh-CN" sz="2400" b="1"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但只能纠正一位错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，若用在纠正传输中出现突发性差错时可以采用下述方法</a:t>
              </a:r>
              <a:r>
                <a:rPr kumimoji="1" lang="en-US" altLang="zh-CN" sz="2400">
                  <a:latin typeface="Times New Roman" panose="02020503050405090304" pitchFamily="18" charset="0"/>
                  <a:ea typeface="宋体" panose="02010600030101010101" pitchFamily="2" charset="-122"/>
                </a:rPr>
                <a:t>: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将连续</a:t>
              </a:r>
              <a:r>
                <a:rPr kumimoji="1" lang="en-US" altLang="zh-CN" sz="2400">
                  <a:latin typeface="Times New Roman" panose="02020503050405090304" pitchFamily="18" charset="0"/>
                  <a:ea typeface="宋体" panose="02010600030101010101" pitchFamily="2" charset="-122"/>
                </a:rPr>
                <a:t>P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个码字排成一个矩阵，每行一个码字。如果发生突发长度≤</a:t>
              </a:r>
              <a:r>
                <a:rPr kumimoji="1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的突发错误，那么在</a:t>
              </a:r>
              <a:r>
                <a:rPr kumimoji="1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个码字中最多每个码字有一位有差错，正好由海明码能纠正。</a:t>
              </a:r>
              <a:r>
                <a:rPr kumimoji="1" lang="zh-CN" altLang="en-US" sz="2400">
                  <a:latin typeface="Times New Roman" panose="0202050305040509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2400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61D3F136-5025-4A7C-9A92-12C980688556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409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10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D8F32253-7D71-4285-A1E3-BE82F898EC82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3.1 Data Link Layer Design Issues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2311400"/>
            <a:ext cx="8318500" cy="3106738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3200" b="1" smtClean="0">
                <a:latin typeface="Arial" panose="020B0604020202090204" pitchFamily="34" charset="0"/>
                <a:ea typeface="宋体" panose="02010600030101010101" pitchFamily="2" charset="-122"/>
              </a:rPr>
              <a:t>Services Provided to the Network Layer</a:t>
            </a:r>
            <a:endParaRPr lang="en-US" altLang="zh-CN" sz="3200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3200" b="1" smtClean="0">
                <a:latin typeface="Arial" panose="020B0604020202090204" pitchFamily="34" charset="0"/>
                <a:ea typeface="宋体" panose="02010600030101010101" pitchFamily="2" charset="-122"/>
              </a:rPr>
              <a:t>Framing(</a:t>
            </a:r>
            <a:r>
              <a:rPr lang="zh-CN" altLang="en-US" sz="3200" b="1" smtClean="0">
                <a:latin typeface="Arial" panose="020B0604020202090204" pitchFamily="34" charset="0"/>
                <a:ea typeface="宋体" panose="02010600030101010101" pitchFamily="2" charset="-122"/>
              </a:rPr>
              <a:t>成帧</a:t>
            </a:r>
            <a:r>
              <a:rPr lang="en-US" altLang="zh-CN" sz="3200" b="1" smtClean="0">
                <a:latin typeface="Arial" panose="020B0604020202090204" pitchFamily="34" charset="0"/>
                <a:ea typeface="宋体" panose="02010600030101010101" pitchFamily="2" charset="-122"/>
              </a:rPr>
              <a:t>)</a:t>
            </a:r>
            <a:endParaRPr lang="en-US" altLang="zh-CN" sz="3200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3200" b="1" smtClean="0">
                <a:latin typeface="Arial" panose="020B0604020202090204" pitchFamily="34" charset="0"/>
                <a:ea typeface="宋体" panose="02010600030101010101" pitchFamily="2" charset="-122"/>
              </a:rPr>
              <a:t>Error Control(</a:t>
            </a:r>
            <a:r>
              <a:rPr lang="zh-CN" altLang="en-US" sz="3200" b="1" smtClean="0">
                <a:latin typeface="Arial" panose="020B0604020202090204" pitchFamily="34" charset="0"/>
                <a:ea typeface="宋体" panose="02010600030101010101" pitchFamily="2" charset="-122"/>
              </a:rPr>
              <a:t>错误控制</a:t>
            </a:r>
            <a:r>
              <a:rPr lang="en-US" altLang="zh-CN" sz="3200" b="1" smtClean="0">
                <a:latin typeface="Arial" panose="020B0604020202090204" pitchFamily="34" charset="0"/>
                <a:ea typeface="宋体" panose="02010600030101010101" pitchFamily="2" charset="-122"/>
              </a:rPr>
              <a:t>)</a:t>
            </a:r>
            <a:endParaRPr lang="en-US" altLang="zh-CN" sz="3200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3200" b="1" smtClean="0">
                <a:latin typeface="Arial" panose="020B0604020202090204" pitchFamily="34" charset="0"/>
                <a:ea typeface="宋体" panose="02010600030101010101" pitchFamily="2" charset="-122"/>
              </a:rPr>
              <a:t>Flow Control(</a:t>
            </a:r>
            <a:r>
              <a:rPr lang="zh-CN" altLang="en-US" sz="3200" b="1" smtClean="0">
                <a:latin typeface="Arial" panose="020B0604020202090204" pitchFamily="34" charset="0"/>
                <a:ea typeface="宋体" panose="02010600030101010101" pitchFamily="2" charset="-122"/>
              </a:rPr>
              <a:t>流量控制</a:t>
            </a:r>
            <a:r>
              <a:rPr lang="en-US" altLang="zh-CN" sz="3200" b="1" smtClean="0">
                <a:latin typeface="Arial" panose="020B0604020202090204" pitchFamily="34" charset="0"/>
                <a:ea typeface="宋体" panose="02010600030101010101" pitchFamily="2" charset="-122"/>
              </a:rPr>
              <a:t>)</a:t>
            </a:r>
            <a:endParaRPr lang="en-US" altLang="zh-CN" sz="3200" b="1" smtClean="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4103" name="Rectangle 4"/>
          <p:cNvSpPr>
            <a:spLocks noChangeArrowheads="1"/>
          </p:cNvSpPr>
          <p:nvPr/>
        </p:nvSpPr>
        <p:spPr bwMode="auto">
          <a:xfrm>
            <a:off x="361950" y="1133475"/>
            <a:ext cx="8105775" cy="118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b="1">
                <a:ea typeface="宋体" panose="02010600030101010101" pitchFamily="2" charset="-122"/>
              </a:rPr>
              <a:t>    Object : reliable, efficient communication between two adjacent machines. </a:t>
            </a:r>
            <a:endParaRPr lang="en-US" altLang="zh-CN" sz="28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908C1701-168C-43DC-AAE1-D31BF477C8CA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2253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2253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B7097289-F084-414C-8C98-6C697235F80C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225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Error Detection – Parity (1)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2534" name="Content Placeholder 3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Parity bit is added as the modulo 2 sum of data bits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b="1" smtClean="0"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  <a:sym typeface="Wingdings" panose="05000000000000000000" pitchFamily="2" charset="2"/>
              </a:rPr>
              <a:t>Equivalent to XOR; this is even parity</a:t>
            </a:r>
            <a:endParaRPr lang="en-US" altLang="zh-CN" smtClean="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Ex: 1110000 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 1110000</a:t>
            </a:r>
            <a:r>
              <a:rPr lang="en-US" altLang="zh-CN" smtClean="0">
                <a:solidFill>
                  <a:srgbClr val="FF2BD8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endParaRPr lang="en-US" altLang="zh-CN" smtClean="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Detection checks if the sum is wrong (an error)</a:t>
            </a:r>
            <a:endParaRPr lang="en-US" altLang="zh-CN" smtClean="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lvl="3"/>
            <a:endParaRPr lang="en-US" altLang="zh-CN" smtClean="0">
              <a:solidFill>
                <a:srgbClr val="FF2BD8"/>
              </a:solidFill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Simple way to detect an </a:t>
            </a:r>
            <a:r>
              <a:rPr lang="en-US" altLang="zh-CN" i="1" smtClean="0">
                <a:ea typeface="宋体" panose="02010600030101010101" pitchFamily="2" charset="-122"/>
                <a:sym typeface="Wingdings" panose="05000000000000000000" pitchFamily="2" charset="2"/>
              </a:rPr>
              <a:t>odd 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number</a:t>
            </a:r>
            <a:r>
              <a:rPr lang="en-US" altLang="zh-CN" i="1" smtClean="0"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of errors</a:t>
            </a:r>
            <a:endParaRPr lang="en-US" altLang="zh-CN" smtClean="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Ex: 1 error, 11100</a:t>
            </a:r>
            <a:r>
              <a:rPr lang="en-US" altLang="zh-CN" u="sng" smtClean="0">
                <a:ea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0</a:t>
            </a:r>
            <a:r>
              <a:rPr lang="en-US" altLang="zh-CN" smtClean="0">
                <a:solidFill>
                  <a:srgbClr val="FF2BD8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; detected, sum is wrong</a:t>
            </a:r>
            <a:endParaRPr lang="en-US" altLang="zh-CN" smtClean="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Ex: 3 errors, 11</a:t>
            </a:r>
            <a:r>
              <a:rPr lang="en-US" altLang="zh-CN" u="sng" smtClean="0">
                <a:ea typeface="宋体" panose="02010600030101010101" pitchFamily="2" charset="-122"/>
                <a:sym typeface="Wingdings" panose="05000000000000000000" pitchFamily="2" charset="2"/>
              </a:rPr>
              <a:t>011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00</a:t>
            </a:r>
            <a:r>
              <a:rPr lang="en-US" altLang="zh-CN" smtClean="0">
                <a:solidFill>
                  <a:srgbClr val="FF2BD8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; detected sum is wrong</a:t>
            </a:r>
            <a:endParaRPr lang="en-US" altLang="zh-CN" smtClean="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lvl="1"/>
            <a:r>
              <a:rPr lang="en-US" altLang="zh-CN" b="1" smtClean="0">
                <a:latin typeface="Times New Roman Bold Italic" panose="02020503050405090304" charset="0"/>
                <a:ea typeface="宋体" panose="02010600030101010101" pitchFamily="2" charset="-122"/>
                <a:cs typeface="Times New Roman Bold Italic" panose="02020503050405090304" charset="0"/>
                <a:sym typeface="Wingdings" panose="05000000000000000000" pitchFamily="2" charset="2"/>
              </a:rPr>
              <a:t>Ex: 2 errors, 1110</a:t>
            </a:r>
            <a:r>
              <a:rPr lang="en-US" altLang="zh-CN" b="1" u="sng" smtClean="0">
                <a:latin typeface="Times New Roman Bold Italic" panose="02020503050405090304" charset="0"/>
                <a:ea typeface="宋体" panose="02010600030101010101" pitchFamily="2" charset="-122"/>
                <a:cs typeface="Times New Roman Bold Italic" panose="02020503050405090304" charset="0"/>
                <a:sym typeface="Wingdings" panose="05000000000000000000" pitchFamily="2" charset="2"/>
              </a:rPr>
              <a:t>11</a:t>
            </a:r>
            <a:r>
              <a:rPr lang="en-US" altLang="zh-CN" b="1" smtClean="0">
                <a:latin typeface="Times New Roman Bold Italic" panose="02020503050405090304" charset="0"/>
                <a:ea typeface="宋体" panose="02010600030101010101" pitchFamily="2" charset="-122"/>
                <a:cs typeface="Times New Roman Bold Italic" panose="02020503050405090304" charset="0"/>
                <a:sym typeface="Wingdings" panose="05000000000000000000" pitchFamily="2" charset="2"/>
              </a:rPr>
              <a:t>0</a:t>
            </a:r>
            <a:r>
              <a:rPr lang="en-US" altLang="zh-CN" b="1" smtClean="0">
                <a:solidFill>
                  <a:srgbClr val="FF0000"/>
                </a:solidFill>
                <a:latin typeface="Times New Roman Bold Italic" panose="02020503050405090304" charset="0"/>
                <a:ea typeface="宋体" panose="02010600030101010101" pitchFamily="2" charset="-122"/>
                <a:cs typeface="Times New Roman Bold Italic" panose="02020503050405090304" charset="0"/>
                <a:sym typeface="Wingdings" panose="05000000000000000000" pitchFamily="2" charset="2"/>
              </a:rPr>
              <a:t>1</a:t>
            </a:r>
            <a:r>
              <a:rPr lang="en-US" altLang="zh-CN" b="1" smtClean="0">
                <a:latin typeface="Times New Roman Bold Italic" panose="02020503050405090304" charset="0"/>
                <a:ea typeface="宋体" panose="02010600030101010101" pitchFamily="2" charset="-122"/>
                <a:cs typeface="Times New Roman Bold Italic" panose="02020503050405090304" charset="0"/>
                <a:sym typeface="Wingdings" panose="05000000000000000000" pitchFamily="2" charset="2"/>
              </a:rPr>
              <a:t>; </a:t>
            </a:r>
            <a:r>
              <a:rPr lang="en-US" altLang="zh-CN" b="1" i="1" smtClean="0">
                <a:latin typeface="Times New Roman Bold Italic" panose="02020503050405090304" charset="0"/>
                <a:ea typeface="宋体" panose="02010600030101010101" pitchFamily="2" charset="-122"/>
                <a:cs typeface="Times New Roman Bold Italic" panose="02020503050405090304" charset="0"/>
                <a:sym typeface="Wingdings" panose="05000000000000000000" pitchFamily="2" charset="2"/>
              </a:rPr>
              <a:t>not</a:t>
            </a:r>
            <a:r>
              <a:rPr lang="en-US" altLang="zh-CN" b="1" smtClean="0">
                <a:latin typeface="Times New Roman Bold Italic" panose="02020503050405090304" charset="0"/>
                <a:ea typeface="宋体" panose="02010600030101010101" pitchFamily="2" charset="-122"/>
                <a:cs typeface="Times New Roman Bold Italic" panose="02020503050405090304" charset="0"/>
                <a:sym typeface="Wingdings" panose="05000000000000000000" pitchFamily="2" charset="2"/>
              </a:rPr>
              <a:t> </a:t>
            </a:r>
            <a:r>
              <a:rPr lang="en-US" altLang="zh-CN" b="1" i="1" smtClean="0">
                <a:latin typeface="Times New Roman Bold Italic" panose="02020503050405090304" charset="0"/>
                <a:ea typeface="宋体" panose="02010600030101010101" pitchFamily="2" charset="-122"/>
                <a:cs typeface="Times New Roman Bold Italic" panose="02020503050405090304" charset="0"/>
                <a:sym typeface="Wingdings" panose="05000000000000000000" pitchFamily="2" charset="2"/>
              </a:rPr>
              <a:t>detected</a:t>
            </a:r>
            <a:r>
              <a:rPr lang="en-US" altLang="zh-CN" b="1" smtClean="0">
                <a:latin typeface="Times New Roman Bold Italic" panose="02020503050405090304" charset="0"/>
                <a:ea typeface="宋体" panose="02010600030101010101" pitchFamily="2" charset="-122"/>
                <a:cs typeface="Times New Roman Bold Italic" panose="02020503050405090304" charset="0"/>
                <a:sym typeface="Wingdings" panose="05000000000000000000" pitchFamily="2" charset="2"/>
              </a:rPr>
              <a:t>, sum is right!</a:t>
            </a:r>
            <a:endParaRPr lang="en-US" altLang="zh-CN" b="1" smtClean="0">
              <a:latin typeface="Times New Roman Bold Italic" panose="02020503050405090304" charset="0"/>
              <a:ea typeface="宋体" panose="02010600030101010101" pitchFamily="2" charset="-122"/>
              <a:cs typeface="Times New Roman Bold Italic" panose="02020503050405090304" charset="0"/>
              <a:sym typeface="Wingdings" panose="05000000000000000000" pitchFamily="2" charset="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Error can also be in the parity bit itself</a:t>
            </a:r>
            <a:endParaRPr lang="en-US" altLang="zh-CN" smtClean="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lvl="1"/>
            <a:r>
              <a:rPr lang="en-US" altLang="zh-CN" b="1" smtClean="0"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  <a:sym typeface="Wingdings" panose="05000000000000000000" pitchFamily="2" charset="2"/>
              </a:rPr>
              <a:t>Random errors are detected with probability ½ </a:t>
            </a:r>
            <a:endParaRPr lang="en-US" altLang="zh-CN" b="1" smtClean="0">
              <a:latin typeface="Times New Roman Bold" panose="02020503050405090304" charset="0"/>
              <a:ea typeface="宋体" panose="02010600030101010101" pitchFamily="2" charset="-122"/>
              <a:cs typeface="Times New Roman Bold" panose="02020503050405090304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Error Detection – Parity (2)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u="sng" smtClean="0">
                <a:ea typeface="宋体" panose="02010600030101010101" pitchFamily="2" charset="-122"/>
              </a:rPr>
              <a:t>Interleaving</a:t>
            </a:r>
            <a:r>
              <a:rPr lang="en-US" altLang="zh-CN" smtClean="0">
                <a:ea typeface="宋体" panose="02010600030101010101" pitchFamily="2" charset="-122"/>
              </a:rPr>
              <a:t> of N parity bits detects burst errors up to N 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Each parity sum is made over non-adjacent bits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An even burst of up to N errors will not cause it to fail 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" b="5568"/>
          <a:stretch>
            <a:fillRect/>
          </a:stretch>
        </p:blipFill>
        <p:spPr bwMode="auto">
          <a:xfrm>
            <a:off x="1438275" y="3086100"/>
            <a:ext cx="6592888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Error Detection – Checksums</a:t>
            </a:r>
            <a:r>
              <a:rPr lang="zh-CN" altLang="en-US" smtClean="0">
                <a:ea typeface="宋体" panose="02010600030101010101" pitchFamily="2" charset="-122"/>
              </a:rPr>
              <a:t>（</a:t>
            </a:r>
            <a:r>
              <a:rPr lang="en-US" altLang="zh-CN" smtClean="0">
                <a:ea typeface="宋体" panose="02010600030101010101" pitchFamily="2" charset="-122"/>
              </a:rPr>
              <a:t>1</a:t>
            </a:r>
            <a:r>
              <a:rPr lang="zh-CN" altLang="en-US" smtClean="0">
                <a:ea typeface="宋体" panose="02010600030101010101" pitchFamily="2" charset="-122"/>
              </a:rPr>
              <a:t>） 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24579" name="Content Placeholder 3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b="1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Checksum treats data as N-bit words and adds N check bits </a:t>
            </a:r>
            <a:r>
              <a:rPr lang="en-US" altLang="zh-CN" smtClean="0">
                <a:ea typeface="宋体" panose="02010600030101010101" pitchFamily="2" charset="-122"/>
              </a:rPr>
              <a:t>that</a:t>
            </a:r>
            <a:r>
              <a:rPr lang="en-US" altLang="zh-CN" b="1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 are the modulo 2</a:t>
            </a:r>
            <a:r>
              <a:rPr lang="en-US" altLang="zh-CN" b="1" baseline="3000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N</a:t>
            </a:r>
            <a:r>
              <a:rPr lang="en-US" altLang="zh-CN" b="1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 sum of the words</a:t>
            </a:r>
            <a:endParaRPr lang="en-US" altLang="zh-CN" b="1" smtClean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 Bold" panose="02020503050405090304" charset="0"/>
              <a:ea typeface="宋体" panose="02010600030101010101" pitchFamily="2" charset="-122"/>
              <a:cs typeface="Times New Roman Bold" panose="02020503050405090304" charset="0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Ex: Internet 16-bit 1s complement checksum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4"/>
            <a:endParaRPr lang="en-US" altLang="zh-CN" smtClean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Properties: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Improved error detection over parity bits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Detects bursts up to N errors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Detects random errors with probability 1-2</a:t>
            </a:r>
            <a:r>
              <a:rPr lang="en-US" altLang="zh-CN" baseline="30000" smtClean="0">
                <a:ea typeface="宋体" panose="02010600030101010101" pitchFamily="2" charset="-122"/>
              </a:rPr>
              <a:t>N</a:t>
            </a:r>
            <a:endParaRPr lang="en-US" altLang="zh-CN" baseline="30000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Vulnerable to systematic errors, e.g., added zeros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11"/>
          <p:cNvGrpSpPr/>
          <p:nvPr/>
        </p:nvGrpSpPr>
        <p:grpSpPr bwMode="auto">
          <a:xfrm>
            <a:off x="125413" y="800100"/>
            <a:ext cx="8893175" cy="5761038"/>
            <a:chOff x="0" y="188913"/>
            <a:chExt cx="8893175" cy="5761037"/>
          </a:xfrm>
        </p:grpSpPr>
        <p:sp>
          <p:nvSpPr>
            <p:cNvPr id="25604" name="Rectangle 2"/>
            <p:cNvSpPr>
              <a:spLocks noChangeArrowheads="1"/>
            </p:cNvSpPr>
            <p:nvPr/>
          </p:nvSpPr>
          <p:spPr bwMode="auto">
            <a:xfrm>
              <a:off x="3570288" y="4687888"/>
              <a:ext cx="1755775" cy="871537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Franklin Gothic Medium" panose="020B0603020102020204" pitchFamily="34" charset="0"/>
                <a:ea typeface="楷体_GB2312" pitchFamily="49" charset="-122"/>
              </a:endParaRPr>
            </a:p>
          </p:txBody>
        </p:sp>
        <p:sp>
          <p:nvSpPr>
            <p:cNvPr id="25605" name="Text Box 3"/>
            <p:cNvSpPr txBox="1">
              <a:spLocks noChangeArrowheads="1"/>
            </p:cNvSpPr>
            <p:nvPr/>
          </p:nvSpPr>
          <p:spPr bwMode="auto">
            <a:xfrm>
              <a:off x="468313" y="188913"/>
              <a:ext cx="2303462" cy="406400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folHlink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/>
              <a:r>
                <a: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rPr>
                <a:t>发送端</a:t>
              </a:r>
              <a:endParaRPr kumimoji="1" lang="zh-CN" altLang="en-US" sz="2000">
                <a:solidFill>
                  <a:srgbClr val="3333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5606" name="Text Box 4"/>
            <p:cNvSpPr txBox="1">
              <a:spLocks noChangeArrowheads="1"/>
            </p:cNvSpPr>
            <p:nvPr/>
          </p:nvSpPr>
          <p:spPr bwMode="auto">
            <a:xfrm>
              <a:off x="6011863" y="188913"/>
              <a:ext cx="2232025" cy="40640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folHlink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/>
              <a:r>
                <a: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rPr>
                <a:t>接收端</a:t>
              </a:r>
              <a:endParaRPr kumimoji="1" lang="zh-CN" altLang="en-US" sz="2000">
                <a:solidFill>
                  <a:srgbClr val="3333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5607" name="Rectangle 5"/>
            <p:cNvSpPr>
              <a:spLocks noChangeArrowheads="1"/>
            </p:cNvSpPr>
            <p:nvPr/>
          </p:nvSpPr>
          <p:spPr bwMode="auto">
            <a:xfrm>
              <a:off x="1416050" y="812800"/>
              <a:ext cx="1350963" cy="29686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位</a:t>
              </a:r>
              <a:endParaRPr kumimoji="1" lang="zh-CN" altLang="en-US" sz="2000">
                <a:solidFill>
                  <a:srgbClr val="333399"/>
                </a:solidFill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08" name="Text Box 6"/>
            <p:cNvSpPr txBox="1">
              <a:spLocks noChangeArrowheads="1"/>
            </p:cNvSpPr>
            <p:nvPr/>
          </p:nvSpPr>
          <p:spPr bwMode="auto">
            <a:xfrm>
              <a:off x="727075" y="752475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90204" pitchFamily="34" charset="0"/>
                  <a:ea typeface="黑体" panose="02010609060101010101" pitchFamily="49" charset="-122"/>
                </a:rPr>
                <a:t>1</a:t>
              </a:r>
              <a:endParaRPr kumimoji="1" lang="en-US" altLang="zh-CN" sz="2000"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09" name="Rectangle 7"/>
            <p:cNvSpPr>
              <a:spLocks noChangeArrowheads="1"/>
            </p:cNvSpPr>
            <p:nvPr/>
          </p:nvSpPr>
          <p:spPr bwMode="auto">
            <a:xfrm>
              <a:off x="1416050" y="1230313"/>
              <a:ext cx="1350963" cy="295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位</a:t>
              </a:r>
              <a:endParaRPr kumimoji="1" lang="zh-CN" altLang="en-US" sz="2000">
                <a:solidFill>
                  <a:srgbClr val="333399"/>
                </a:solidFill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10" name="Text Box 8"/>
            <p:cNvSpPr txBox="1">
              <a:spLocks noChangeArrowheads="1"/>
            </p:cNvSpPr>
            <p:nvPr/>
          </p:nvSpPr>
          <p:spPr bwMode="auto">
            <a:xfrm>
              <a:off x="727075" y="1168400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90204" pitchFamily="34" charset="0"/>
                  <a:ea typeface="黑体" panose="02010609060101010101" pitchFamily="49" charset="-122"/>
                </a:rPr>
                <a:t>2</a:t>
              </a:r>
              <a:endParaRPr kumimoji="1" lang="en-US" altLang="zh-CN" sz="2000"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25611" name="Group 9"/>
            <p:cNvGrpSpPr/>
            <p:nvPr/>
          </p:nvGrpSpPr>
          <p:grpSpPr bwMode="auto">
            <a:xfrm>
              <a:off x="468313" y="1763713"/>
              <a:ext cx="2298700" cy="398462"/>
              <a:chOff x="295" y="1111"/>
              <a:chExt cx="1448" cy="251"/>
            </a:xfrm>
          </p:grpSpPr>
          <p:sp>
            <p:nvSpPr>
              <p:cNvPr id="25674" name="Rectangle 10"/>
              <p:cNvSpPr>
                <a:spLocks noChangeArrowheads="1"/>
              </p:cNvSpPr>
              <p:nvPr/>
            </p:nvSpPr>
            <p:spPr bwMode="auto">
              <a:xfrm>
                <a:off x="892" y="1158"/>
                <a:ext cx="851" cy="18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solidFill>
                      <a:srgbClr val="333399"/>
                    </a:solidFill>
                    <a:latin typeface="Arial" panose="020B0604020202090204" pitchFamily="34" charset="0"/>
                    <a:ea typeface="黑体" panose="02010609060101010101" pitchFamily="49" charset="-122"/>
                  </a:rPr>
                  <a:t>置为全 </a:t>
                </a:r>
                <a:r>
                  <a:rPr kumimoji="1" lang="en-US" altLang="zh-CN" sz="2000">
                    <a:solidFill>
                      <a:srgbClr val="333399"/>
                    </a:solidFill>
                    <a:latin typeface="Arial" panose="020B0604020202090204" pitchFamily="34" charset="0"/>
                    <a:ea typeface="黑体" panose="02010609060101010101" pitchFamily="49" charset="-122"/>
                  </a:rPr>
                  <a:t>0</a:t>
                </a:r>
                <a:endParaRPr kumimoji="1" lang="en-US" altLang="zh-CN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5675" name="Text Box 11"/>
              <p:cNvSpPr txBox="1">
                <a:spLocks noChangeArrowheads="1"/>
              </p:cNvSpPr>
              <p:nvPr/>
            </p:nvSpPr>
            <p:spPr bwMode="auto">
              <a:xfrm>
                <a:off x="295" y="1111"/>
                <a:ext cx="596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检验和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5612" name="Rectangle 12"/>
            <p:cNvSpPr>
              <a:spLocks noChangeArrowheads="1"/>
            </p:cNvSpPr>
            <p:nvPr/>
          </p:nvSpPr>
          <p:spPr bwMode="auto">
            <a:xfrm>
              <a:off x="1416050" y="2446338"/>
              <a:ext cx="1350963" cy="2968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位</a:t>
              </a:r>
              <a:endParaRPr kumimoji="1" lang="zh-CN" altLang="en-US" sz="2000">
                <a:solidFill>
                  <a:srgbClr val="333399"/>
                </a:solidFill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13" name="Text Box 13"/>
            <p:cNvSpPr txBox="1">
              <a:spLocks noChangeArrowheads="1"/>
            </p:cNvSpPr>
            <p:nvPr/>
          </p:nvSpPr>
          <p:spPr bwMode="auto">
            <a:xfrm>
              <a:off x="727075" y="2386013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90204" pitchFamily="34" charset="0"/>
                  <a:ea typeface="黑体" panose="02010609060101010101" pitchFamily="49" charset="-122"/>
                </a:rPr>
                <a:t>n</a:t>
              </a:r>
              <a:endParaRPr kumimoji="1" lang="en-US" altLang="zh-CN" sz="2000"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25614" name="Group 14"/>
            <p:cNvGrpSpPr/>
            <p:nvPr/>
          </p:nvGrpSpPr>
          <p:grpSpPr bwMode="auto">
            <a:xfrm>
              <a:off x="484188" y="2919412"/>
              <a:ext cx="2957514" cy="554037"/>
              <a:chOff x="305" y="1839"/>
              <a:chExt cx="1863" cy="349"/>
            </a:xfrm>
          </p:grpSpPr>
          <p:sp>
            <p:nvSpPr>
              <p:cNvPr id="25672" name="Rectangle 15"/>
              <p:cNvSpPr>
                <a:spLocks noChangeArrowheads="1"/>
              </p:cNvSpPr>
              <p:nvPr/>
            </p:nvSpPr>
            <p:spPr bwMode="auto">
              <a:xfrm>
                <a:off x="892" y="2000"/>
                <a:ext cx="851" cy="18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Arial" panose="020B0604020202090204" pitchFamily="34" charset="0"/>
                    <a:ea typeface="黑体" panose="02010609060101010101" pitchFamily="49" charset="-122"/>
                  </a:rPr>
                  <a:t>16 </a:t>
                </a: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位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5673" name="Text Box 16"/>
              <p:cNvSpPr txBox="1">
                <a:spLocks noChangeArrowheads="1"/>
              </p:cNvSpPr>
              <p:nvPr/>
            </p:nvSpPr>
            <p:spPr bwMode="auto">
              <a:xfrm>
                <a:off x="305" y="1839"/>
                <a:ext cx="186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1200">
                    <a:latin typeface="Arial" panose="020B0604020202090204" pitchFamily="34" charset="0"/>
                    <a:ea typeface="黑体" panose="02010609060101010101" pitchFamily="49" charset="-122"/>
                  </a:rPr>
                  <a:t>反码算术</a:t>
                </a:r>
                <a:r>
                  <a:rPr kumimoji="1" lang="en-US" altLang="zh-CN" sz="1200">
                    <a:latin typeface="Arial" panose="020B0604020202090204" pitchFamily="34" charset="0"/>
                    <a:ea typeface="黑体" panose="02010609060101010101" pitchFamily="49" charset="-122"/>
                  </a:rPr>
                  <a:t>/1</a:t>
                </a:r>
                <a:r>
                  <a:rPr kumimoji="1" lang="zh-CN" altLang="en-US" sz="1200">
                    <a:latin typeface="Arial" panose="020B0604020202090204" pitchFamily="34" charset="0"/>
                    <a:ea typeface="黑体" panose="02010609060101010101" pitchFamily="49" charset="-122"/>
                  </a:rPr>
                  <a:t>的补码算法</a:t>
                </a:r>
                <a:endParaRPr kumimoji="1" lang="zh-CN" altLang="en-US" sz="12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1200">
                    <a:latin typeface="Arial" panose="020B0604020202090204" pitchFamily="34" charset="0"/>
                    <a:ea typeface="黑体" panose="02010609060101010101" pitchFamily="49" charset="-122"/>
                  </a:rPr>
                  <a:t>运算求和</a:t>
                </a:r>
                <a:endParaRPr kumimoji="1" lang="zh-CN" altLang="en-US" sz="12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5615" name="Text Box 17"/>
            <p:cNvSpPr txBox="1">
              <a:spLocks noChangeArrowheads="1"/>
            </p:cNvSpPr>
            <p:nvPr/>
          </p:nvSpPr>
          <p:spPr bwMode="auto">
            <a:xfrm>
              <a:off x="1770063" y="1444625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1">
                  <a:latin typeface="Arial" panose="020B0604020202090204" pitchFamily="34" charset="0"/>
                  <a:ea typeface="黑体" panose="02010609060101010101" pitchFamily="49" charset="-122"/>
                </a:rPr>
                <a:t>…</a:t>
              </a:r>
              <a:endParaRPr kumimoji="1" lang="en-US" altLang="zh-CN" sz="2000" b="1"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16" name="Text Box 18"/>
            <p:cNvSpPr txBox="1">
              <a:spLocks noChangeArrowheads="1"/>
            </p:cNvSpPr>
            <p:nvPr/>
          </p:nvSpPr>
          <p:spPr bwMode="auto">
            <a:xfrm>
              <a:off x="1754188" y="2035175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1">
                  <a:latin typeface="Arial" panose="020B0604020202090204" pitchFamily="34" charset="0"/>
                  <a:ea typeface="黑体" panose="02010609060101010101" pitchFamily="49" charset="-122"/>
                </a:rPr>
                <a:t>…</a:t>
              </a:r>
              <a:endParaRPr kumimoji="1" lang="en-US" altLang="zh-CN" sz="2000" b="1"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17" name="Line 19"/>
            <p:cNvSpPr>
              <a:spLocks noChangeShapeType="1"/>
            </p:cNvSpPr>
            <p:nvPr/>
          </p:nvSpPr>
          <p:spPr bwMode="auto">
            <a:xfrm>
              <a:off x="557213" y="2879725"/>
              <a:ext cx="27035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618" name="Group 20"/>
            <p:cNvGrpSpPr/>
            <p:nvPr/>
          </p:nvGrpSpPr>
          <p:grpSpPr bwMode="auto">
            <a:xfrm>
              <a:off x="1214438" y="3576638"/>
              <a:ext cx="998537" cy="501650"/>
              <a:chOff x="765" y="2253"/>
              <a:chExt cx="629" cy="316"/>
            </a:xfrm>
          </p:grpSpPr>
          <p:sp>
            <p:nvSpPr>
              <p:cNvPr id="25670" name="AutoShape 21"/>
              <p:cNvSpPr>
                <a:spLocks noChangeArrowheads="1"/>
              </p:cNvSpPr>
              <p:nvPr/>
            </p:nvSpPr>
            <p:spPr bwMode="auto">
              <a:xfrm>
                <a:off x="1293" y="2253"/>
                <a:ext cx="101" cy="316"/>
              </a:xfrm>
              <a:prstGeom prst="downArrow">
                <a:avLst>
                  <a:gd name="adj1" fmla="val 50000"/>
                  <a:gd name="adj2" fmla="val 7821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b="1">
                  <a:latin typeface="Franklin Gothic Medium" panose="020B06030201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671" name="Text Box 22"/>
              <p:cNvSpPr txBox="1">
                <a:spLocks noChangeArrowheads="1"/>
              </p:cNvSpPr>
              <p:nvPr/>
            </p:nvSpPr>
            <p:spPr bwMode="auto">
              <a:xfrm>
                <a:off x="765" y="2264"/>
                <a:ext cx="5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取反码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5619" name="AutoShape 23"/>
            <p:cNvSpPr/>
            <p:nvPr/>
          </p:nvSpPr>
          <p:spPr bwMode="auto">
            <a:xfrm>
              <a:off x="396875" y="827088"/>
              <a:ext cx="160338" cy="1931987"/>
            </a:xfrm>
            <a:prstGeom prst="leftBrace">
              <a:avLst>
                <a:gd name="adj1" fmla="val 10041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Franklin Gothic Medium" panose="020B0603020102020204" pitchFamily="34" charset="0"/>
                <a:ea typeface="楷体_GB2312" pitchFamily="49" charset="-122"/>
              </a:endParaRPr>
            </a:p>
          </p:txBody>
        </p:sp>
        <p:sp>
          <p:nvSpPr>
            <p:cNvPr id="25620" name="Text Box 24"/>
            <p:cNvSpPr txBox="1">
              <a:spLocks noChangeArrowheads="1"/>
            </p:cNvSpPr>
            <p:nvPr/>
          </p:nvSpPr>
          <p:spPr bwMode="auto">
            <a:xfrm>
              <a:off x="0" y="1022350"/>
              <a:ext cx="438150" cy="161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数</a:t>
              </a:r>
              <a:endParaRPr kumimoji="1" lang="zh-CN" altLang="en-US" sz="2000">
                <a:latin typeface="Arial" panose="020B0604020202090204" pitchFamily="34" charset="0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据</a:t>
              </a:r>
              <a:endParaRPr kumimoji="1" lang="zh-CN" altLang="en-US" sz="2000">
                <a:latin typeface="Arial" panose="020B0604020202090204" pitchFamily="34" charset="0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报</a:t>
              </a:r>
              <a:endParaRPr kumimoji="1" lang="zh-CN" altLang="en-US" sz="2000">
                <a:latin typeface="Arial" panose="020B0604020202090204" pitchFamily="34" charset="0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首</a:t>
              </a:r>
              <a:endParaRPr kumimoji="1" lang="zh-CN" altLang="en-US" sz="2000">
                <a:latin typeface="Arial" panose="020B0604020202090204" pitchFamily="34" charset="0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部</a:t>
              </a:r>
              <a:endParaRPr kumimoji="1" lang="zh-CN" altLang="en-US" sz="2000"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21" name="Rectangle 25"/>
            <p:cNvSpPr>
              <a:spLocks noChangeArrowheads="1"/>
            </p:cNvSpPr>
            <p:nvPr/>
          </p:nvSpPr>
          <p:spPr bwMode="auto">
            <a:xfrm>
              <a:off x="3578225" y="3933825"/>
              <a:ext cx="1747838" cy="742950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Franklin Gothic Medium" panose="020B0603020102020204" pitchFamily="34" charset="0"/>
                <a:ea typeface="楷体_GB2312" pitchFamily="49" charset="-122"/>
              </a:endParaRPr>
            </a:p>
          </p:txBody>
        </p:sp>
        <p:sp>
          <p:nvSpPr>
            <p:cNvPr id="25622" name="Rectangle 26"/>
            <p:cNvSpPr>
              <a:spLocks noChangeArrowheads="1"/>
            </p:cNvSpPr>
            <p:nvPr/>
          </p:nvSpPr>
          <p:spPr bwMode="auto">
            <a:xfrm>
              <a:off x="4462463" y="4240213"/>
              <a:ext cx="855662" cy="134937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Franklin Gothic Medium" panose="020B0603020102020204" pitchFamily="34" charset="0"/>
                <a:ea typeface="楷体_GB2312" pitchFamily="49" charset="-122"/>
              </a:endParaRPr>
            </a:p>
          </p:txBody>
        </p:sp>
        <p:sp>
          <p:nvSpPr>
            <p:cNvPr id="25623" name="Text Box 27"/>
            <p:cNvSpPr txBox="1">
              <a:spLocks noChangeArrowheads="1"/>
            </p:cNvSpPr>
            <p:nvPr/>
          </p:nvSpPr>
          <p:spPr bwMode="auto">
            <a:xfrm>
              <a:off x="3908425" y="3548063"/>
              <a:ext cx="12541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Arial" panose="020B0604020202090204" pitchFamily="34" charset="0"/>
                  <a:ea typeface="黑体" panose="02010609060101010101" pitchFamily="49" charset="-122"/>
                </a:rPr>
                <a:t>IP </a:t>
              </a: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数据报</a:t>
              </a:r>
              <a:endParaRPr kumimoji="1" lang="zh-CN" altLang="en-US" sz="2000"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24" name="Line 28"/>
            <p:cNvSpPr>
              <a:spLocks noChangeShapeType="1"/>
            </p:cNvSpPr>
            <p:nvPr/>
          </p:nvSpPr>
          <p:spPr bwMode="auto">
            <a:xfrm>
              <a:off x="3578225" y="4081463"/>
              <a:ext cx="1747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5" name="Line 29"/>
            <p:cNvSpPr>
              <a:spLocks noChangeShapeType="1"/>
            </p:cNvSpPr>
            <p:nvPr/>
          </p:nvSpPr>
          <p:spPr bwMode="auto">
            <a:xfrm>
              <a:off x="3578225" y="4232275"/>
              <a:ext cx="1747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6" name="Line 30"/>
            <p:cNvSpPr>
              <a:spLocks noChangeShapeType="1"/>
            </p:cNvSpPr>
            <p:nvPr/>
          </p:nvSpPr>
          <p:spPr bwMode="auto">
            <a:xfrm>
              <a:off x="3578225" y="4379913"/>
              <a:ext cx="1747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7" name="Line 31"/>
            <p:cNvSpPr>
              <a:spLocks noChangeShapeType="1"/>
            </p:cNvSpPr>
            <p:nvPr/>
          </p:nvSpPr>
          <p:spPr bwMode="auto">
            <a:xfrm>
              <a:off x="3578225" y="4527550"/>
              <a:ext cx="1747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8" name="Line 32"/>
            <p:cNvSpPr>
              <a:spLocks noChangeShapeType="1"/>
            </p:cNvSpPr>
            <p:nvPr/>
          </p:nvSpPr>
          <p:spPr bwMode="auto">
            <a:xfrm>
              <a:off x="3578225" y="4676775"/>
              <a:ext cx="1747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9" name="Line 33"/>
            <p:cNvSpPr>
              <a:spLocks noChangeShapeType="1"/>
            </p:cNvSpPr>
            <p:nvPr/>
          </p:nvSpPr>
          <p:spPr bwMode="auto">
            <a:xfrm>
              <a:off x="4452938" y="3933825"/>
              <a:ext cx="0" cy="446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0" name="Line 34"/>
            <p:cNvSpPr>
              <a:spLocks noChangeShapeType="1"/>
            </p:cNvSpPr>
            <p:nvPr/>
          </p:nvSpPr>
          <p:spPr bwMode="auto">
            <a:xfrm>
              <a:off x="4054475" y="4232275"/>
              <a:ext cx="0" cy="1476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1" name="Line 35"/>
            <p:cNvSpPr>
              <a:spLocks noChangeShapeType="1"/>
            </p:cNvSpPr>
            <p:nvPr/>
          </p:nvSpPr>
          <p:spPr bwMode="auto">
            <a:xfrm>
              <a:off x="4054475" y="3933825"/>
              <a:ext cx="0" cy="1476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2" name="Line 36"/>
            <p:cNvSpPr>
              <a:spLocks noChangeShapeType="1"/>
            </p:cNvSpPr>
            <p:nvPr/>
          </p:nvSpPr>
          <p:spPr bwMode="auto">
            <a:xfrm>
              <a:off x="3817938" y="3933825"/>
              <a:ext cx="0" cy="1476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3" name="Line 37"/>
            <p:cNvSpPr>
              <a:spLocks noChangeShapeType="1"/>
            </p:cNvSpPr>
            <p:nvPr/>
          </p:nvSpPr>
          <p:spPr bwMode="auto">
            <a:xfrm>
              <a:off x="4586288" y="4081463"/>
              <a:ext cx="0" cy="150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4" name="Line 38"/>
            <p:cNvSpPr>
              <a:spLocks noChangeShapeType="1"/>
            </p:cNvSpPr>
            <p:nvPr/>
          </p:nvSpPr>
          <p:spPr bwMode="auto">
            <a:xfrm>
              <a:off x="4849813" y="4527550"/>
              <a:ext cx="0" cy="149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635" name="Group 39"/>
            <p:cNvGrpSpPr/>
            <p:nvPr/>
          </p:nvGrpSpPr>
          <p:grpSpPr bwMode="auto">
            <a:xfrm>
              <a:off x="508000" y="4086225"/>
              <a:ext cx="2259013" cy="395288"/>
              <a:chOff x="320" y="2574"/>
              <a:chExt cx="1423" cy="249"/>
            </a:xfrm>
          </p:grpSpPr>
          <p:sp>
            <p:nvSpPr>
              <p:cNvPr id="25668" name="Rectangle 40"/>
              <p:cNvSpPr>
                <a:spLocks noChangeArrowheads="1"/>
              </p:cNvSpPr>
              <p:nvPr/>
            </p:nvSpPr>
            <p:spPr bwMode="auto">
              <a:xfrm>
                <a:off x="892" y="2619"/>
                <a:ext cx="851" cy="18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rgbClr val="333399"/>
                    </a:solidFill>
                    <a:latin typeface="Arial" panose="020B0604020202090204" pitchFamily="34" charset="0"/>
                    <a:ea typeface="黑体" panose="02010609060101010101" pitchFamily="49" charset="-122"/>
                  </a:rPr>
                  <a:t>16 </a:t>
                </a:r>
                <a:r>
                  <a:rPr kumimoji="1" lang="zh-CN" altLang="en-US" sz="2000">
                    <a:solidFill>
                      <a:srgbClr val="333399"/>
                    </a:solidFill>
                    <a:latin typeface="Arial" panose="020B0604020202090204" pitchFamily="34" charset="0"/>
                    <a:ea typeface="黑体" panose="02010609060101010101" pitchFamily="49" charset="-122"/>
                  </a:rPr>
                  <a:t>位</a:t>
                </a:r>
                <a:endParaRPr kumimoji="1" lang="zh-CN" altLang="en-US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5669" name="Text Box 41"/>
              <p:cNvSpPr txBox="1">
                <a:spLocks noChangeArrowheads="1"/>
              </p:cNvSpPr>
              <p:nvPr/>
            </p:nvSpPr>
            <p:spPr bwMode="auto">
              <a:xfrm>
                <a:off x="320" y="2574"/>
                <a:ext cx="596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检验和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5636" name="Line 42"/>
            <p:cNvSpPr>
              <a:spLocks noChangeShapeType="1"/>
            </p:cNvSpPr>
            <p:nvPr/>
          </p:nvSpPr>
          <p:spPr bwMode="auto">
            <a:xfrm>
              <a:off x="2784475" y="4318000"/>
              <a:ext cx="214471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7" name="Rectangle 43"/>
            <p:cNvSpPr>
              <a:spLocks noChangeArrowheads="1"/>
            </p:cNvSpPr>
            <p:nvPr/>
          </p:nvSpPr>
          <p:spPr bwMode="auto">
            <a:xfrm>
              <a:off x="6878638" y="812800"/>
              <a:ext cx="1350962" cy="29686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位</a:t>
              </a:r>
              <a:endParaRPr kumimoji="1" lang="zh-CN" altLang="en-US" sz="2000">
                <a:solidFill>
                  <a:srgbClr val="333399"/>
                </a:solidFill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38" name="Text Box 44"/>
            <p:cNvSpPr txBox="1">
              <a:spLocks noChangeArrowheads="1"/>
            </p:cNvSpPr>
            <p:nvPr/>
          </p:nvSpPr>
          <p:spPr bwMode="auto">
            <a:xfrm>
              <a:off x="6188075" y="752475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90204" pitchFamily="34" charset="0"/>
                  <a:ea typeface="黑体" panose="02010609060101010101" pitchFamily="49" charset="-122"/>
                </a:rPr>
                <a:t>1</a:t>
              </a:r>
              <a:endParaRPr kumimoji="1" lang="en-US" altLang="zh-CN" sz="2000"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39" name="Rectangle 45"/>
            <p:cNvSpPr>
              <a:spLocks noChangeArrowheads="1"/>
            </p:cNvSpPr>
            <p:nvPr/>
          </p:nvSpPr>
          <p:spPr bwMode="auto">
            <a:xfrm>
              <a:off x="6878638" y="1230313"/>
              <a:ext cx="1350962" cy="295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位</a:t>
              </a:r>
              <a:endParaRPr kumimoji="1" lang="zh-CN" altLang="en-US" sz="2000">
                <a:solidFill>
                  <a:srgbClr val="333399"/>
                </a:solidFill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40" name="Text Box 46"/>
            <p:cNvSpPr txBox="1">
              <a:spLocks noChangeArrowheads="1"/>
            </p:cNvSpPr>
            <p:nvPr/>
          </p:nvSpPr>
          <p:spPr bwMode="auto">
            <a:xfrm>
              <a:off x="6188075" y="1168400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90204" pitchFamily="34" charset="0"/>
                  <a:ea typeface="黑体" panose="02010609060101010101" pitchFamily="49" charset="-122"/>
                </a:rPr>
                <a:t>2</a:t>
              </a:r>
              <a:endParaRPr kumimoji="1" lang="en-US" altLang="zh-CN" sz="2000"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25641" name="Group 47"/>
            <p:cNvGrpSpPr/>
            <p:nvPr/>
          </p:nvGrpSpPr>
          <p:grpSpPr bwMode="auto">
            <a:xfrm>
              <a:off x="5959475" y="1749425"/>
              <a:ext cx="2270125" cy="398463"/>
              <a:chOff x="3754" y="1102"/>
              <a:chExt cx="1430" cy="251"/>
            </a:xfrm>
          </p:grpSpPr>
          <p:sp>
            <p:nvSpPr>
              <p:cNvPr id="25666" name="Rectangle 48"/>
              <p:cNvSpPr>
                <a:spLocks noChangeArrowheads="1"/>
              </p:cNvSpPr>
              <p:nvPr/>
            </p:nvSpPr>
            <p:spPr bwMode="auto">
              <a:xfrm>
                <a:off x="4333" y="1158"/>
                <a:ext cx="851" cy="18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rgbClr val="333399"/>
                    </a:solidFill>
                    <a:latin typeface="Arial" panose="020B0604020202090204" pitchFamily="34" charset="0"/>
                    <a:ea typeface="黑体" panose="02010609060101010101" pitchFamily="49" charset="-122"/>
                  </a:rPr>
                  <a:t>16 </a:t>
                </a:r>
                <a:r>
                  <a:rPr kumimoji="1" lang="zh-CN" altLang="en-US" sz="2000">
                    <a:solidFill>
                      <a:srgbClr val="333399"/>
                    </a:solidFill>
                    <a:latin typeface="Arial" panose="020B0604020202090204" pitchFamily="34" charset="0"/>
                    <a:ea typeface="黑体" panose="02010609060101010101" pitchFamily="49" charset="-122"/>
                  </a:rPr>
                  <a:t>位</a:t>
                </a:r>
                <a:endParaRPr kumimoji="1" lang="zh-CN" altLang="en-US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5667" name="Text Box 49"/>
              <p:cNvSpPr txBox="1">
                <a:spLocks noChangeArrowheads="1"/>
              </p:cNvSpPr>
              <p:nvPr/>
            </p:nvSpPr>
            <p:spPr bwMode="auto">
              <a:xfrm>
                <a:off x="3754" y="1102"/>
                <a:ext cx="596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检验和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5642" name="Rectangle 50"/>
            <p:cNvSpPr>
              <a:spLocks noChangeArrowheads="1"/>
            </p:cNvSpPr>
            <p:nvPr/>
          </p:nvSpPr>
          <p:spPr bwMode="auto">
            <a:xfrm>
              <a:off x="6878638" y="2446338"/>
              <a:ext cx="1350962" cy="2968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位</a:t>
              </a:r>
              <a:endParaRPr kumimoji="1" lang="zh-CN" altLang="en-US" sz="2000">
                <a:solidFill>
                  <a:srgbClr val="333399"/>
                </a:solidFill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43" name="Text Box 51"/>
            <p:cNvSpPr txBox="1">
              <a:spLocks noChangeArrowheads="1"/>
            </p:cNvSpPr>
            <p:nvPr/>
          </p:nvSpPr>
          <p:spPr bwMode="auto">
            <a:xfrm>
              <a:off x="6188075" y="2386013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90204" pitchFamily="34" charset="0"/>
                  <a:ea typeface="黑体" panose="02010609060101010101" pitchFamily="49" charset="-122"/>
                </a:rPr>
                <a:t>n</a:t>
              </a:r>
              <a:endParaRPr kumimoji="1" lang="en-US" altLang="zh-CN" sz="2000"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25644" name="Group 52"/>
            <p:cNvGrpSpPr/>
            <p:nvPr/>
          </p:nvGrpSpPr>
          <p:grpSpPr bwMode="auto">
            <a:xfrm>
              <a:off x="5724525" y="2976563"/>
              <a:ext cx="2505075" cy="700087"/>
              <a:chOff x="3606" y="1875"/>
              <a:chExt cx="1578" cy="441"/>
            </a:xfrm>
          </p:grpSpPr>
          <p:sp>
            <p:nvSpPr>
              <p:cNvPr id="25664" name="Rectangle 53"/>
              <p:cNvSpPr>
                <a:spLocks noChangeArrowheads="1"/>
              </p:cNvSpPr>
              <p:nvPr/>
            </p:nvSpPr>
            <p:spPr bwMode="auto">
              <a:xfrm>
                <a:off x="4333" y="2000"/>
                <a:ext cx="851" cy="18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Arial" panose="020B0604020202090204" pitchFamily="34" charset="0"/>
                    <a:ea typeface="黑体" panose="02010609060101010101" pitchFamily="49" charset="-122"/>
                  </a:rPr>
                  <a:t>16 </a:t>
                </a: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位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5665" name="Text Box 54"/>
              <p:cNvSpPr txBox="1">
                <a:spLocks noChangeArrowheads="1"/>
              </p:cNvSpPr>
              <p:nvPr/>
            </p:nvSpPr>
            <p:spPr bwMode="auto">
              <a:xfrm>
                <a:off x="3606" y="1875"/>
                <a:ext cx="756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反码算术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运算求和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5645" name="Group 55"/>
            <p:cNvGrpSpPr/>
            <p:nvPr/>
          </p:nvGrpSpPr>
          <p:grpSpPr bwMode="auto">
            <a:xfrm>
              <a:off x="6224588" y="4086225"/>
              <a:ext cx="2005012" cy="395288"/>
              <a:chOff x="3921" y="2574"/>
              <a:chExt cx="1263" cy="249"/>
            </a:xfrm>
          </p:grpSpPr>
          <p:sp>
            <p:nvSpPr>
              <p:cNvPr id="25662" name="Rectangle 56"/>
              <p:cNvSpPr>
                <a:spLocks noChangeArrowheads="1"/>
              </p:cNvSpPr>
              <p:nvPr/>
            </p:nvSpPr>
            <p:spPr bwMode="auto">
              <a:xfrm>
                <a:off x="4333" y="2619"/>
                <a:ext cx="851" cy="1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Arial" panose="020B0604020202090204" pitchFamily="34" charset="0"/>
                    <a:ea typeface="黑体" panose="02010609060101010101" pitchFamily="49" charset="-122"/>
                  </a:rPr>
                  <a:t>16 </a:t>
                </a: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位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5663" name="Text Box 57"/>
              <p:cNvSpPr txBox="1">
                <a:spLocks noChangeArrowheads="1"/>
              </p:cNvSpPr>
              <p:nvPr/>
            </p:nvSpPr>
            <p:spPr bwMode="auto">
              <a:xfrm>
                <a:off x="3921" y="2574"/>
                <a:ext cx="435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结果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5646" name="Text Box 58"/>
            <p:cNvSpPr txBox="1">
              <a:spLocks noChangeArrowheads="1"/>
            </p:cNvSpPr>
            <p:nvPr/>
          </p:nvSpPr>
          <p:spPr bwMode="auto">
            <a:xfrm>
              <a:off x="7232650" y="1444625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1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…</a:t>
              </a:r>
              <a:endParaRPr kumimoji="1" lang="en-US" altLang="zh-CN" sz="2000" b="1">
                <a:solidFill>
                  <a:srgbClr val="333399"/>
                </a:solidFill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47" name="Text Box 59"/>
            <p:cNvSpPr txBox="1">
              <a:spLocks noChangeArrowheads="1"/>
            </p:cNvSpPr>
            <p:nvPr/>
          </p:nvSpPr>
          <p:spPr bwMode="auto">
            <a:xfrm>
              <a:off x="7216775" y="2035175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1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…</a:t>
              </a:r>
              <a:endParaRPr kumimoji="1" lang="en-US" altLang="zh-CN" sz="2000" b="1">
                <a:solidFill>
                  <a:srgbClr val="333399"/>
                </a:solidFill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48" name="Line 60"/>
            <p:cNvSpPr>
              <a:spLocks noChangeShapeType="1"/>
            </p:cNvSpPr>
            <p:nvPr/>
          </p:nvSpPr>
          <p:spPr bwMode="auto">
            <a:xfrm>
              <a:off x="6137275" y="2879725"/>
              <a:ext cx="25844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649" name="Group 61"/>
            <p:cNvGrpSpPr/>
            <p:nvPr/>
          </p:nvGrpSpPr>
          <p:grpSpPr bwMode="auto">
            <a:xfrm>
              <a:off x="6588125" y="3576638"/>
              <a:ext cx="1084263" cy="501650"/>
              <a:chOff x="4150" y="2253"/>
              <a:chExt cx="683" cy="316"/>
            </a:xfrm>
          </p:grpSpPr>
          <p:sp>
            <p:nvSpPr>
              <p:cNvPr id="25660" name="AutoShape 62"/>
              <p:cNvSpPr>
                <a:spLocks noChangeArrowheads="1"/>
              </p:cNvSpPr>
              <p:nvPr/>
            </p:nvSpPr>
            <p:spPr bwMode="auto">
              <a:xfrm>
                <a:off x="4733" y="2253"/>
                <a:ext cx="100" cy="316"/>
              </a:xfrm>
              <a:prstGeom prst="downArrow">
                <a:avLst>
                  <a:gd name="adj1" fmla="val 50000"/>
                  <a:gd name="adj2" fmla="val 79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b="1">
                  <a:latin typeface="Franklin Gothic Medium" panose="020B06030201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661" name="Text Box 63"/>
              <p:cNvSpPr txBox="1">
                <a:spLocks noChangeArrowheads="1"/>
              </p:cNvSpPr>
              <p:nvPr/>
            </p:nvSpPr>
            <p:spPr bwMode="auto">
              <a:xfrm>
                <a:off x="4150" y="2264"/>
                <a:ext cx="5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取反码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5650" name="AutoShape 64"/>
            <p:cNvSpPr/>
            <p:nvPr/>
          </p:nvSpPr>
          <p:spPr bwMode="auto">
            <a:xfrm>
              <a:off x="5938838" y="827088"/>
              <a:ext cx="158750" cy="1931987"/>
            </a:xfrm>
            <a:prstGeom prst="leftBrace">
              <a:avLst>
                <a:gd name="adj1" fmla="val 101417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8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51" name="Text Box 65"/>
            <p:cNvSpPr txBox="1">
              <a:spLocks noChangeArrowheads="1"/>
            </p:cNvSpPr>
            <p:nvPr/>
          </p:nvSpPr>
          <p:spPr bwMode="auto">
            <a:xfrm>
              <a:off x="3895725" y="4902200"/>
              <a:ext cx="120173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rgbClr val="333399"/>
                  </a:solidFill>
                  <a:latin typeface="Arial" panose="020B0604020202090204" pitchFamily="34" charset="0"/>
                  <a:ea typeface="黑体" panose="02010609060101010101" pitchFamily="49" charset="-122"/>
                </a:rPr>
                <a:t>数据部分</a:t>
              </a:r>
              <a:endParaRPr kumimoji="1" lang="zh-CN" altLang="en-US" sz="2000">
                <a:solidFill>
                  <a:srgbClr val="333399"/>
                </a:solidFill>
                <a:latin typeface="Arial" panose="020B060402020209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652" name="AutoShape 66"/>
            <p:cNvSpPr/>
            <p:nvPr/>
          </p:nvSpPr>
          <p:spPr bwMode="auto">
            <a:xfrm>
              <a:off x="5326063" y="3948113"/>
              <a:ext cx="160337" cy="742950"/>
            </a:xfrm>
            <a:prstGeom prst="rightBrace">
              <a:avLst>
                <a:gd name="adj1" fmla="val 3861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50305040509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50305040509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Franklin Gothic Medium" panose="020B0603020102020204" pitchFamily="34" charset="0"/>
                <a:ea typeface="楷体_GB2312" pitchFamily="49" charset="-122"/>
              </a:endParaRPr>
            </a:p>
          </p:txBody>
        </p:sp>
        <p:sp>
          <p:nvSpPr>
            <p:cNvPr id="25653" name="Freeform 67"/>
            <p:cNvSpPr/>
            <p:nvPr/>
          </p:nvSpPr>
          <p:spPr bwMode="auto">
            <a:xfrm>
              <a:off x="5486400" y="1792288"/>
              <a:ext cx="454025" cy="2525712"/>
            </a:xfrm>
            <a:custGeom>
              <a:avLst/>
              <a:gdLst>
                <a:gd name="T0" fmla="*/ 0 w 464"/>
                <a:gd name="T1" fmla="*/ 2147483646 h 1624"/>
                <a:gd name="T2" fmla="*/ 2147483646 w 464"/>
                <a:gd name="T3" fmla="*/ 2147483646 h 1624"/>
                <a:gd name="T4" fmla="*/ 2147483646 w 464"/>
                <a:gd name="T5" fmla="*/ 0 h 1624"/>
                <a:gd name="T6" fmla="*/ 2147483646 w 464"/>
                <a:gd name="T7" fmla="*/ 0 h 1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4"/>
                <a:gd name="T13" fmla="*/ 0 h 1624"/>
                <a:gd name="T14" fmla="*/ 464 w 464"/>
                <a:gd name="T15" fmla="*/ 1624 h 1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4" h="1624">
                  <a:moveTo>
                    <a:pt x="0" y="1624"/>
                  </a:moveTo>
                  <a:lnTo>
                    <a:pt x="56" y="1624"/>
                  </a:lnTo>
                  <a:lnTo>
                    <a:pt x="56" y="0"/>
                  </a:lnTo>
                  <a:lnTo>
                    <a:pt x="46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654" name="Group 68"/>
            <p:cNvGrpSpPr/>
            <p:nvPr/>
          </p:nvGrpSpPr>
          <p:grpSpPr bwMode="auto">
            <a:xfrm>
              <a:off x="6416675" y="4560888"/>
              <a:ext cx="2476500" cy="1389062"/>
              <a:chOff x="4042" y="2873"/>
              <a:chExt cx="1560" cy="875"/>
            </a:xfrm>
          </p:grpSpPr>
          <p:sp>
            <p:nvSpPr>
              <p:cNvPr id="25658" name="AutoShape 69"/>
              <p:cNvSpPr>
                <a:spLocks noChangeArrowheads="1"/>
              </p:cNvSpPr>
              <p:nvPr/>
            </p:nvSpPr>
            <p:spPr bwMode="auto">
              <a:xfrm>
                <a:off x="4742" y="2873"/>
                <a:ext cx="101" cy="316"/>
              </a:xfrm>
              <a:prstGeom prst="downArrow">
                <a:avLst>
                  <a:gd name="adj1" fmla="val 50000"/>
                  <a:gd name="adj2" fmla="val 7821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b="1">
                  <a:latin typeface="Franklin Gothic Medium" panose="020B06030201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659" name="Rectangle 70"/>
              <p:cNvSpPr>
                <a:spLocks noChangeArrowheads="1"/>
              </p:cNvSpPr>
              <p:nvPr/>
            </p:nvSpPr>
            <p:spPr bwMode="auto">
              <a:xfrm>
                <a:off x="4042" y="3235"/>
                <a:ext cx="1560" cy="513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rgbClr val="333399"/>
                </a:solidFill>
                <a:miter lim="800000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kumimoji="1" lang="zh-CN" altLang="en-US" sz="2000">
                    <a:solidFill>
                      <a:srgbClr val="333399"/>
                    </a:solidFill>
                    <a:ea typeface="黑体" panose="02010609060101010101" pitchFamily="49" charset="-122"/>
                  </a:rPr>
                  <a:t>若结果为 </a:t>
                </a:r>
                <a:r>
                  <a:rPr kumimoji="1" lang="en-US" altLang="zh-CN" sz="2000">
                    <a:solidFill>
                      <a:srgbClr val="333399"/>
                    </a:solidFill>
                    <a:ea typeface="黑体" panose="02010609060101010101" pitchFamily="49" charset="-122"/>
                  </a:rPr>
                  <a:t>0, </a:t>
                </a:r>
                <a:r>
                  <a:rPr kumimoji="1" lang="zh-CN" altLang="en-US" sz="2000">
                    <a:solidFill>
                      <a:srgbClr val="333399"/>
                    </a:solidFill>
                    <a:ea typeface="黑体" panose="02010609060101010101" pitchFamily="49" charset="-122"/>
                  </a:rPr>
                  <a:t>则保留；</a:t>
                </a:r>
                <a:endPara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endParaRPr>
              </a:p>
              <a:p>
                <a:r>
                  <a:rPr kumimoji="1" lang="zh-CN" altLang="en-US" sz="200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否则，丢弃该数据报</a:t>
                </a:r>
                <a:endParaRPr kumimoji="1" lang="zh-CN" altLang="en-US" sz="200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5655" name="Group 71"/>
            <p:cNvGrpSpPr/>
            <p:nvPr/>
          </p:nvGrpSpPr>
          <p:grpSpPr bwMode="auto">
            <a:xfrm>
              <a:off x="827088" y="4887913"/>
              <a:ext cx="2968625" cy="701675"/>
              <a:chOff x="521" y="3079"/>
              <a:chExt cx="1870" cy="442"/>
            </a:xfrm>
          </p:grpSpPr>
          <p:sp>
            <p:nvSpPr>
              <p:cNvPr id="25656" name="Text Box 72"/>
              <p:cNvSpPr txBox="1">
                <a:spLocks noChangeArrowheads="1"/>
              </p:cNvSpPr>
              <p:nvPr/>
            </p:nvSpPr>
            <p:spPr bwMode="auto">
              <a:xfrm>
                <a:off x="521" y="3079"/>
                <a:ext cx="155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50305040509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数据部分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90204" pitchFamily="34" charset="0"/>
                    <a:ea typeface="黑体" panose="02010609060101010101" pitchFamily="49" charset="-122"/>
                  </a:rPr>
                  <a:t>不参与检验和的计算</a:t>
                </a:r>
                <a:endParaRPr kumimoji="1" lang="zh-CN" altLang="en-US" sz="2000">
                  <a:latin typeface="Arial" panose="020B060402020209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5657" name="Line 73"/>
              <p:cNvSpPr>
                <a:spLocks noChangeShapeType="1"/>
              </p:cNvSpPr>
              <p:nvPr/>
            </p:nvSpPr>
            <p:spPr bwMode="auto">
              <a:xfrm>
                <a:off x="2020" y="3266"/>
                <a:ext cx="3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4" name="标题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Char char="–"/>
              <a:defRPr sz="28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Checksum Calculation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（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2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）</a:t>
            </a:r>
            <a:endParaRPr lang="zh-CN" altLang="en-US" sz="44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2970213" y="2852738"/>
            <a:ext cx="2465387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0x D190</a:t>
            </a: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Checksum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Example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15938" y="1557338"/>
            <a:ext cx="614362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  <a:endParaRPr lang="en-US" altLang="zh-CN" sz="280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116013" y="1557338"/>
            <a:ext cx="639762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5</a:t>
            </a:r>
            <a:endParaRPr lang="en-US" altLang="zh-CN" sz="280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1751013" y="1557338"/>
            <a:ext cx="1228725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endParaRPr lang="en-US" altLang="zh-CN" sz="280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2970213" y="1557338"/>
            <a:ext cx="2465387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30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515938" y="2205038"/>
            <a:ext cx="2457450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endParaRPr lang="en-US" altLang="zh-CN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2979738" y="2205038"/>
            <a:ext cx="584200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endParaRPr lang="en-US" altLang="zh-CN" sz="2800" dirty="0" smtClean="0">
              <a:solidFill>
                <a:srgbClr val="92D05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3563938" y="2205038"/>
            <a:ext cx="1871662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endParaRPr lang="en-US" altLang="zh-CN" sz="2800" dirty="0" smtClean="0">
              <a:solidFill>
                <a:srgbClr val="92D05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514350" y="2852738"/>
            <a:ext cx="1228725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</a:t>
            </a:r>
            <a:endParaRPr lang="en-US" sz="2800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1751013" y="2852738"/>
            <a:ext cx="1228725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17</a:t>
            </a:r>
            <a:endParaRPr lang="en-US" sz="2800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25" name="Text Box 13"/>
          <p:cNvSpPr txBox="1">
            <a:spLocks noChangeArrowheads="1"/>
          </p:cNvSpPr>
          <p:nvPr/>
        </p:nvSpPr>
        <p:spPr bwMode="auto">
          <a:xfrm>
            <a:off x="514350" y="3500438"/>
            <a:ext cx="4921250" cy="6492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              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514350" y="4149725"/>
            <a:ext cx="4919663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102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            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27" name="Text Box 15"/>
          <p:cNvSpPr txBox="1">
            <a:spLocks noChangeArrowheads="1"/>
          </p:cNvSpPr>
          <p:nvPr/>
        </p:nvSpPr>
        <p:spPr bwMode="auto">
          <a:xfrm>
            <a:off x="2970213" y="2852738"/>
            <a:ext cx="2465387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endParaRPr lang="en-US" altLang="zh-CN" sz="2800" dirty="0" smtClean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539750" y="5661025"/>
            <a:ext cx="3476625" cy="4953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wrap="none" lIns="90000" tIns="46800" rIns="90000" bIns="46800"/>
          <a:lstStyle/>
          <a:p>
            <a:pPr algn="ctr">
              <a:spcBef>
                <a:spcPct val="50000"/>
              </a:spcBef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11010001  10010000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29" name="Text Box 17"/>
          <p:cNvSpPr txBox="1">
            <a:spLocks noChangeArrowheads="1"/>
          </p:cNvSpPr>
          <p:nvPr/>
        </p:nvSpPr>
        <p:spPr bwMode="auto">
          <a:xfrm>
            <a:off x="5651500" y="854075"/>
            <a:ext cx="9017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0100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30" name="Text Box 18"/>
          <p:cNvSpPr txBox="1">
            <a:spLocks noChangeArrowheads="1"/>
          </p:cNvSpPr>
          <p:nvPr/>
        </p:nvSpPr>
        <p:spPr bwMode="auto">
          <a:xfrm>
            <a:off x="5651500" y="1266825"/>
            <a:ext cx="28257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00000000         00011110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31" name="Text Box 19"/>
          <p:cNvSpPr txBox="1">
            <a:spLocks noChangeArrowheads="1"/>
          </p:cNvSpPr>
          <p:nvPr/>
        </p:nvSpPr>
        <p:spPr bwMode="auto">
          <a:xfrm>
            <a:off x="5651500" y="1700213"/>
            <a:ext cx="28130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00000000         00000001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32" name="Text Box 20"/>
          <p:cNvSpPr txBox="1">
            <a:spLocks noChangeArrowheads="1"/>
          </p:cNvSpPr>
          <p:nvPr/>
        </p:nvSpPr>
        <p:spPr bwMode="auto">
          <a:xfrm>
            <a:off x="5651500" y="2132013"/>
            <a:ext cx="56991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</a:t>
            </a:r>
            <a:endParaRPr lang="en-US" dirty="0">
              <a:solidFill>
                <a:srgbClr val="92D05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33" name="Text Box 21"/>
          <p:cNvSpPr txBox="1">
            <a:spLocks noChangeArrowheads="1"/>
          </p:cNvSpPr>
          <p:nvPr/>
        </p:nvSpPr>
        <p:spPr bwMode="auto">
          <a:xfrm>
            <a:off x="5651500" y="2563813"/>
            <a:ext cx="121126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00001010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34" name="Text Box 22"/>
          <p:cNvSpPr txBox="1">
            <a:spLocks noChangeArrowheads="1"/>
          </p:cNvSpPr>
          <p:nvPr/>
        </p:nvSpPr>
        <p:spPr bwMode="auto">
          <a:xfrm>
            <a:off x="5651500" y="2995613"/>
            <a:ext cx="28130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00000000         00000000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8935" name="Text Box 23"/>
          <p:cNvSpPr txBox="1">
            <a:spLocks noChangeArrowheads="1"/>
          </p:cNvSpPr>
          <p:nvPr/>
        </p:nvSpPr>
        <p:spPr bwMode="auto">
          <a:xfrm>
            <a:off x="5651500" y="3427413"/>
            <a:ext cx="11938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01100100</a:t>
            </a:r>
            <a:endParaRPr lang="en-US" dirty="0"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36" name="Text Box 24"/>
          <p:cNvSpPr txBox="1">
            <a:spLocks noChangeArrowheads="1"/>
          </p:cNvSpPr>
          <p:nvPr/>
        </p:nvSpPr>
        <p:spPr bwMode="auto">
          <a:xfrm>
            <a:off x="5651500" y="3857625"/>
            <a:ext cx="117633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00001110</a:t>
            </a:r>
            <a:endParaRPr lang="en-US" dirty="0">
              <a:solidFill>
                <a:schemeClr val="accent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37" name="Text Box 25"/>
          <p:cNvSpPr txBox="1">
            <a:spLocks noChangeArrowheads="1"/>
          </p:cNvSpPr>
          <p:nvPr/>
        </p:nvSpPr>
        <p:spPr bwMode="auto">
          <a:xfrm>
            <a:off x="5651500" y="4284663"/>
            <a:ext cx="117633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01100110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38" name="Text Box 26"/>
          <p:cNvSpPr txBox="1">
            <a:spLocks noChangeArrowheads="1"/>
          </p:cNvSpPr>
          <p:nvPr/>
        </p:nvSpPr>
        <p:spPr bwMode="auto">
          <a:xfrm>
            <a:off x="5651500" y="4722813"/>
            <a:ext cx="117633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00000111</a:t>
            </a:r>
            <a:endParaRPr lang="en-US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6372225" y="854075"/>
            <a:ext cx="9017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0101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40" name="Rectangle 28"/>
          <p:cNvSpPr>
            <a:spLocks noChangeArrowheads="1"/>
          </p:cNvSpPr>
          <p:nvPr/>
        </p:nvSpPr>
        <p:spPr bwMode="auto">
          <a:xfrm>
            <a:off x="7239000" y="866775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00000000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6189663" y="2138363"/>
            <a:ext cx="23002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00000       00000000</a:t>
            </a:r>
            <a:endParaRPr lang="en-US" dirty="0">
              <a:solidFill>
                <a:srgbClr val="92D05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42" name="Rectangle 30"/>
          <p:cNvSpPr>
            <a:spLocks noChangeArrowheads="1"/>
          </p:cNvSpPr>
          <p:nvPr/>
        </p:nvSpPr>
        <p:spPr bwMode="auto">
          <a:xfrm>
            <a:off x="7273925" y="2555875"/>
            <a:ext cx="121126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00010001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2627313" y="3557588"/>
            <a:ext cx="6858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12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44" name="Rectangle 32"/>
          <p:cNvSpPr>
            <a:spLocks noChangeArrowheads="1"/>
          </p:cNvSpPr>
          <p:nvPr/>
        </p:nvSpPr>
        <p:spPr bwMode="auto">
          <a:xfrm>
            <a:off x="7273925" y="3421063"/>
            <a:ext cx="11938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00001100</a:t>
            </a:r>
            <a:endParaRPr lang="en-US" dirty="0"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3132138" y="3557588"/>
            <a:ext cx="6858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14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46" name="Rectangle 34"/>
          <p:cNvSpPr>
            <a:spLocks noChangeArrowheads="1"/>
          </p:cNvSpPr>
          <p:nvPr/>
        </p:nvSpPr>
        <p:spPr bwMode="auto">
          <a:xfrm>
            <a:off x="7273925" y="3852863"/>
            <a:ext cx="121126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00000101</a:t>
            </a:r>
            <a:endParaRPr lang="en-US" dirty="0">
              <a:solidFill>
                <a:schemeClr val="accent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47" name="Rectangle 35"/>
          <p:cNvSpPr>
            <a:spLocks noChangeArrowheads="1"/>
          </p:cNvSpPr>
          <p:nvPr/>
        </p:nvSpPr>
        <p:spPr bwMode="auto">
          <a:xfrm>
            <a:off x="3635375" y="3557588"/>
            <a:ext cx="392113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</a:t>
            </a:r>
            <a:endParaRPr lang="en-US" altLang="zh-CN" sz="2800" dirty="0" smtClean="0">
              <a:solidFill>
                <a:schemeClr val="accent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48" name="Rectangle 36"/>
          <p:cNvSpPr>
            <a:spLocks noChangeArrowheads="1"/>
          </p:cNvSpPr>
          <p:nvPr/>
        </p:nvSpPr>
        <p:spPr bwMode="auto">
          <a:xfrm>
            <a:off x="7273925" y="4284663"/>
            <a:ext cx="121126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00100100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49" name="Rectangle 37"/>
          <p:cNvSpPr>
            <a:spLocks noChangeArrowheads="1"/>
          </p:cNvSpPr>
          <p:nvPr/>
        </p:nvSpPr>
        <p:spPr bwMode="auto">
          <a:xfrm>
            <a:off x="7273925" y="4716463"/>
            <a:ext cx="121126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00001001</a:t>
            </a:r>
            <a:endParaRPr lang="en-US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50" name="Rectangle 38"/>
          <p:cNvSpPr>
            <a:spLocks noChangeArrowheads="1"/>
          </p:cNvSpPr>
          <p:nvPr/>
        </p:nvSpPr>
        <p:spPr bwMode="auto">
          <a:xfrm>
            <a:off x="2733675" y="4205288"/>
            <a:ext cx="6858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36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51" name="Rectangle 39"/>
          <p:cNvSpPr>
            <a:spLocks noChangeArrowheads="1"/>
          </p:cNvSpPr>
          <p:nvPr/>
        </p:nvSpPr>
        <p:spPr bwMode="auto">
          <a:xfrm>
            <a:off x="3230563" y="4205288"/>
            <a:ext cx="484187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7.</a:t>
            </a:r>
            <a:endParaRPr lang="en-US" sz="2800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52" name="Rectangle 40"/>
          <p:cNvSpPr>
            <a:spLocks noChangeArrowheads="1"/>
          </p:cNvSpPr>
          <p:nvPr/>
        </p:nvSpPr>
        <p:spPr bwMode="auto">
          <a:xfrm>
            <a:off x="3532188" y="4205288"/>
            <a:ext cx="392112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</a:t>
            </a:r>
            <a:endParaRPr lang="en-US" altLang="zh-CN" sz="2800" dirty="0" smtClean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41"/>
          <p:cNvGrpSpPr/>
          <p:nvPr/>
        </p:nvGrpSpPr>
        <p:grpSpPr bwMode="auto">
          <a:xfrm>
            <a:off x="5219700" y="4694238"/>
            <a:ext cx="3673475" cy="519112"/>
            <a:chOff x="0" y="0"/>
            <a:chExt cx="2314" cy="327"/>
          </a:xfrm>
        </p:grpSpPr>
        <p:sp>
          <p:nvSpPr>
            <p:cNvPr id="27699" name="Line 42"/>
            <p:cNvSpPr>
              <a:spLocks noChangeShapeType="1"/>
            </p:cNvSpPr>
            <p:nvPr/>
          </p:nvSpPr>
          <p:spPr bwMode="auto">
            <a:xfrm flipV="1">
              <a:off x="46" y="302"/>
              <a:ext cx="22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5" name="Text Box 43"/>
            <p:cNvSpPr txBox="1">
              <a:spLocks noChangeArrowheads="1"/>
            </p:cNvSpPr>
            <p:nvPr/>
          </p:nvSpPr>
          <p:spPr bwMode="auto">
            <a:xfrm>
              <a:off x="0" y="0"/>
              <a:ext cx="247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dirty="0" smtClean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+</a:t>
              </a:r>
              <a:endParaRPr lang="en-US" altLang="zh-CN" sz="2800" dirty="0" smtClean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38956" name="Text Box 44"/>
          <p:cNvSpPr txBox="1">
            <a:spLocks noChangeArrowheads="1"/>
          </p:cNvSpPr>
          <p:nvPr/>
        </p:nvSpPr>
        <p:spPr bwMode="auto">
          <a:xfrm>
            <a:off x="5416550" y="5108575"/>
            <a:ext cx="30480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00101110          01101110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959" name="Line 47"/>
          <p:cNvSpPr>
            <a:spLocks noChangeShapeType="1"/>
          </p:cNvSpPr>
          <p:nvPr/>
        </p:nvSpPr>
        <p:spPr bwMode="auto">
          <a:xfrm flipH="1">
            <a:off x="4284663" y="5908675"/>
            <a:ext cx="12239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60" name="Text Box 48"/>
          <p:cNvSpPr txBox="1">
            <a:spLocks noChangeArrowheads="1"/>
          </p:cNvSpPr>
          <p:nvPr/>
        </p:nvSpPr>
        <p:spPr bwMode="auto">
          <a:xfrm>
            <a:off x="4527550" y="5519738"/>
            <a:ext cx="48895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spcBef>
                <a:spcPct val="25000"/>
              </a:spcBef>
              <a:defRPr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取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  <a:p>
            <a:pPr>
              <a:spcBef>
                <a:spcPct val="25000"/>
              </a:spcBef>
              <a:defRPr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反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8961" name="Text Box 49"/>
          <p:cNvSpPr txBox="1">
            <a:spLocks noChangeArrowheads="1"/>
          </p:cNvSpPr>
          <p:nvPr/>
        </p:nvSpPr>
        <p:spPr bwMode="auto">
          <a:xfrm>
            <a:off x="468313" y="5132388"/>
            <a:ext cx="299243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Checksum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0x D190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27694" name="文本框 2"/>
          <p:cNvSpPr txBox="1">
            <a:spLocks noChangeArrowheads="1"/>
          </p:cNvSpPr>
          <p:nvPr/>
        </p:nvSpPr>
        <p:spPr bwMode="auto">
          <a:xfrm>
            <a:off x="2324100" y="987425"/>
            <a:ext cx="1812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IP Header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" name="Text Box 43"/>
          <p:cNvSpPr txBox="1">
            <a:spLocks noChangeArrowheads="1"/>
          </p:cNvSpPr>
          <p:nvPr/>
        </p:nvSpPr>
        <p:spPr bwMode="auto">
          <a:xfrm>
            <a:off x="5216525" y="5300663"/>
            <a:ext cx="392113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+</a:t>
            </a:r>
            <a:endParaRPr lang="en-US" altLang="zh-CN" sz="28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2" name="Text Box 44"/>
          <p:cNvSpPr txBox="1">
            <a:spLocks noChangeArrowheads="1"/>
          </p:cNvSpPr>
          <p:nvPr/>
        </p:nvSpPr>
        <p:spPr bwMode="auto">
          <a:xfrm>
            <a:off x="8148638" y="5345113"/>
            <a:ext cx="31273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1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54" name="Line 42"/>
          <p:cNvSpPr>
            <a:spLocks noChangeShapeType="1"/>
          </p:cNvSpPr>
          <p:nvPr/>
        </p:nvSpPr>
        <p:spPr bwMode="auto">
          <a:xfrm flipV="1">
            <a:off x="5292725" y="57150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Text Box 44"/>
          <p:cNvSpPr txBox="1">
            <a:spLocks noChangeArrowheads="1"/>
          </p:cNvSpPr>
          <p:nvPr/>
        </p:nvSpPr>
        <p:spPr bwMode="auto">
          <a:xfrm>
            <a:off x="5435600" y="5668963"/>
            <a:ext cx="304958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00101110          01101111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3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3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animBg="1" autoUpdateAnimBg="0"/>
      <p:bldP spid="38927" grpId="0" animBg="1" autoUpdateAnimBg="0"/>
      <p:bldP spid="38928" grpId="0" animBg="1" autoUpdateAnimBg="0"/>
      <p:bldP spid="38956" grpId="0" autoUpdateAnimBg="0"/>
      <p:bldP spid="38959" grpId="0" animBg="1"/>
      <p:bldP spid="38960" grpId="0" autoUpdateAnimBg="0"/>
      <p:bldP spid="38961" grpId="0" autoUpdateAnimBg="0"/>
      <p:bldP spid="51" grpId="0"/>
      <p:bldP spid="52" grpId="0"/>
      <p:bldP spid="54" grpId="0" animBg="1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Error Detection – CRCs (1) 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866775" y="927100"/>
            <a:ext cx="7996238" cy="8382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b="1" smtClean="0">
                <a:ea typeface="宋体" panose="02010600030101010101" pitchFamily="2" charset="-122"/>
              </a:rPr>
              <a:t>Adds bits so that transmitted frame viewed as a polynomial is evenly divisible by a generator polynomial</a:t>
            </a:r>
            <a:endParaRPr lang="en-US" altLang="zh-CN" b="1" smtClean="0">
              <a:ea typeface="宋体" panose="02010600030101010101" pitchFamily="2" charset="-122"/>
            </a:endParaRP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2019300"/>
            <a:ext cx="59055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 bwMode="auto">
          <a:xfrm>
            <a:off x="2571750" y="2743200"/>
            <a:ext cx="51435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16200000" flipH="1">
            <a:off x="2675731" y="5734844"/>
            <a:ext cx="344488" cy="3429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679" name="TextBox 12"/>
          <p:cNvSpPr txBox="1">
            <a:spLocks noChangeArrowheads="1"/>
          </p:cNvSpPr>
          <p:nvPr/>
        </p:nvSpPr>
        <p:spPr bwMode="auto">
          <a:xfrm>
            <a:off x="866775" y="2295525"/>
            <a:ext cx="1752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Start by adding 0s to frame and try dividing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80" name="TextBox 15"/>
          <p:cNvSpPr txBox="1">
            <a:spLocks noChangeArrowheads="1"/>
          </p:cNvSpPr>
          <p:nvPr/>
        </p:nvSpPr>
        <p:spPr bwMode="auto">
          <a:xfrm>
            <a:off x="796925" y="4606925"/>
            <a:ext cx="2495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Offset by any reminder to make it evenly divisible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81" name="Rectangle 16"/>
          <p:cNvSpPr>
            <a:spLocks noChangeArrowheads="1"/>
          </p:cNvSpPr>
          <p:nvPr/>
        </p:nvSpPr>
        <p:spPr bwMode="auto">
          <a:xfrm>
            <a:off x="5686425" y="2657475"/>
            <a:ext cx="676275" cy="161925"/>
          </a:xfrm>
          <a:prstGeom prst="rect">
            <a:avLst/>
          </a:prstGeom>
          <a:solidFill>
            <a:srgbClr val="FF2BD8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82" name="Rectangle 17"/>
          <p:cNvSpPr>
            <a:spLocks noChangeArrowheads="1"/>
          </p:cNvSpPr>
          <p:nvPr/>
        </p:nvSpPr>
        <p:spPr bwMode="auto">
          <a:xfrm>
            <a:off x="5676900" y="6181725"/>
            <a:ext cx="676275" cy="161925"/>
          </a:xfrm>
          <a:prstGeom prst="rect">
            <a:avLst/>
          </a:prstGeom>
          <a:solidFill>
            <a:srgbClr val="FF2BD8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83" name="Rectangle 18"/>
          <p:cNvSpPr>
            <a:spLocks noChangeArrowheads="1"/>
          </p:cNvSpPr>
          <p:nvPr/>
        </p:nvSpPr>
        <p:spPr bwMode="auto">
          <a:xfrm>
            <a:off x="5649913" y="5886450"/>
            <a:ext cx="676275" cy="161925"/>
          </a:xfrm>
          <a:prstGeom prst="rect">
            <a:avLst/>
          </a:prstGeom>
          <a:solidFill>
            <a:srgbClr val="FF2BD8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 sz="1200">
              <a:ea typeface="宋体" panose="02010600030101010101" pitchFamily="2" charset="-122"/>
            </a:endParaRPr>
          </a:p>
        </p:txBody>
      </p:sp>
      <p:cxnSp>
        <p:nvCxnSpPr>
          <p:cNvPr id="14" name="Straight Arrow Connector 9"/>
          <p:cNvCxnSpPr/>
          <p:nvPr/>
        </p:nvCxnSpPr>
        <p:spPr bwMode="auto">
          <a:xfrm>
            <a:off x="2724150" y="2895600"/>
            <a:ext cx="51435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1"/>
          <p:cNvCxnSpPr/>
          <p:nvPr/>
        </p:nvCxnSpPr>
        <p:spPr bwMode="auto">
          <a:xfrm rot="16200000" flipH="1">
            <a:off x="2828131" y="5887244"/>
            <a:ext cx="344488" cy="3429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686" name="Straight Arrow Connector 9"/>
          <p:cNvCxnSpPr>
            <a:cxnSpLocks noChangeShapeType="1"/>
          </p:cNvCxnSpPr>
          <p:nvPr/>
        </p:nvCxnSpPr>
        <p:spPr bwMode="auto">
          <a:xfrm flipV="1">
            <a:off x="2595563" y="2747963"/>
            <a:ext cx="519112" cy="1905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7" name="Straight Arrow Connector 11"/>
          <p:cNvCxnSpPr>
            <a:cxnSpLocks noChangeShapeType="1"/>
          </p:cNvCxnSpPr>
          <p:nvPr/>
        </p:nvCxnSpPr>
        <p:spPr bwMode="auto">
          <a:xfrm>
            <a:off x="2439988" y="5530850"/>
            <a:ext cx="322262" cy="3556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97D481F9-BCA8-4B3D-A939-5FA072DAB398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2969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BA7A72F4-F8A2-44AF-B554-598B472A4603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2970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93713" y="1420813"/>
            <a:ext cx="8105775" cy="4724400"/>
          </a:xfrm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Sender and receiver must agree upon a generator polynomial, G(x).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Both the high- and low-order bits of the generator must be 1.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The frame with m bits, corresponding to the polynomial M(x), must be longer than the generator polynomial. 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To append a checksum to the end of the frame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When the receiver gets the checksummed frame, it tries dividing it by G(x).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If there is a remainder, there has been a transmission error. </a:t>
            </a:r>
            <a:endParaRPr lang="zh-CN" altLang="en-US" b="1" smtClean="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9702" name="Rectangle 5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93037" cy="1273175"/>
          </a:xfrm>
          <a:noFill/>
        </p:spPr>
        <p:txBody>
          <a:bodyPr anchor="b"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  Error-Detecting Codes(2)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8276ECCA-6A01-4FDC-89EB-A8A099F13F47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3072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072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46BFD64C-D2F5-4F08-88D6-652A62AD34C0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3072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2113" y="1370013"/>
            <a:ext cx="8105775" cy="4724400"/>
          </a:xfrm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The algorithm for computing the checksum is as follows: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Let r be the degree of G(x). Append r zero bits to the low-order end of the frame so it now contains m + r bits and corresponds to the polynomial x</a:t>
            </a:r>
            <a:r>
              <a:rPr lang="en-US" altLang="zh-CN" b="1" baseline="30000" smtClean="0">
                <a:latin typeface="Arial" panose="020B0604020202090204" pitchFamily="34" charset="0"/>
                <a:ea typeface="宋体" panose="02010600030101010101" pitchFamily="2" charset="-122"/>
              </a:rPr>
              <a:t>r</a:t>
            </a: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M(x).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Divide the bit string corresponding to G(x) into the bit string corresponding to x</a:t>
            </a:r>
            <a:r>
              <a:rPr lang="en-US" altLang="zh-CN" b="1" baseline="30000" smtClean="0">
                <a:latin typeface="Arial" panose="020B0604020202090204" pitchFamily="34" charset="0"/>
                <a:ea typeface="宋体" panose="02010600030101010101" pitchFamily="2" charset="-122"/>
              </a:rPr>
              <a:t>r</a:t>
            </a: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M(x), using modulo 2 division.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Subtract the remainder (which is always r or fewer bits) from the bit string corresponding to x</a:t>
            </a:r>
            <a:r>
              <a:rPr lang="en-US" altLang="zh-CN" b="1" baseline="30000" smtClean="0">
                <a:latin typeface="Arial" panose="020B0604020202090204" pitchFamily="34" charset="0"/>
                <a:ea typeface="宋体" panose="02010600030101010101" pitchFamily="2" charset="-122"/>
              </a:rPr>
              <a:t>r</a:t>
            </a: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M(x) using modulo 2 subtraction. 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The result is the checksummed frame to be transmitted. Call its polynomial T(x).</a:t>
            </a:r>
            <a:endParaRPr lang="zh-CN" altLang="en-US" b="1" smtClean="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30726" name="Rectangle 5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93037" cy="1273175"/>
          </a:xfrm>
          <a:noFill/>
        </p:spPr>
        <p:txBody>
          <a:bodyPr anchor="b"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  Error-Detecting Codes(3)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1B41F595-9DA6-479D-BE94-84FE2E2D5852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3174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174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72035F80-D568-465C-9B2E-7A617DFFFCBE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3174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3213" y="1395413"/>
            <a:ext cx="8105775" cy="4724400"/>
          </a:xfrm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The power 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Catch all errors consisting of an odd number of inverted bits 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A polynomial code with r check bits will detect all burst errors of length &lt;=  r. 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A simple shift register circuit can be constructed to compute and verify the checksums in hardware </a:t>
            </a:r>
            <a:endParaRPr lang="zh-CN" altLang="en-US" b="1" smtClean="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31750" name="Rectangle 5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93037" cy="1273175"/>
          </a:xfrm>
          <a:noFill/>
        </p:spPr>
        <p:txBody>
          <a:bodyPr anchor="b"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  Error-Detecting Codes(4)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Error Detection – CRCs (5)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Based on standard polynomials: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Ex: Ethernet 32-bit CRC is defined by: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Computed with simple shift/XOR circuits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4"/>
            <a:endParaRPr lang="en-US" altLang="zh-CN" smtClean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Stronger detection than checksums: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E.g., can detect all double bit errors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Not vulnerable to systematic errors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552700"/>
            <a:ext cx="6124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D1F12F18-3113-46B0-A689-0238534DBCC0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512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12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8ADF0ABE-51ED-46EB-9BC0-E9C2D249B25E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Functions of the Data Link Layer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5" y="1636713"/>
            <a:ext cx="8518525" cy="4873625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Provide service interface to the network layer</a:t>
            </a:r>
            <a:endParaRPr lang="en-US" altLang="zh-CN" sz="3200" smtClean="0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Dealing with transmission errors</a:t>
            </a:r>
            <a:endParaRPr lang="en-US" altLang="zh-CN" sz="3200" smtClean="0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Regulating data flow</a:t>
            </a:r>
            <a:endParaRPr lang="en-US" altLang="zh-CN" sz="3200" smtClean="0">
              <a:ea typeface="宋体" panose="02010600030101010101" pitchFamily="2" charset="-122"/>
            </a:endParaRPr>
          </a:p>
          <a:p>
            <a:pPr lvl="1" eaLnBrk="1" hangingPunct="1">
              <a:buFontTx/>
              <a:buChar char="•"/>
            </a:pPr>
            <a:r>
              <a:rPr lang="en-US" altLang="zh-CN" sz="2800" smtClean="0">
                <a:ea typeface="宋体" panose="02010600030101010101" pitchFamily="2" charset="-122"/>
              </a:rPr>
              <a:t>Slow receivers not swamped by fast senders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B07A3808-B60C-4B73-8594-C5ED7E40A3DA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3379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379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45887E53-5255-475B-B7FF-3D7D347FC823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3.3 Elementary Data Link Protocols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3" y="1490663"/>
            <a:ext cx="8180387" cy="488315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A Utopian Simplex Protocol</a:t>
            </a:r>
            <a:r>
              <a:rPr lang="zh-CN" altLang="en-US" sz="3200" smtClean="0">
                <a:ea typeface="宋体" panose="02010600030101010101" pitchFamily="2" charset="-122"/>
              </a:rPr>
              <a:t>（理想化单工协议）</a:t>
            </a:r>
            <a:endParaRPr lang="zh-CN" altLang="en-US" sz="3200" smtClean="0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A Simplex Stop-and-Wait Protocol for an Error-Free Channel</a:t>
            </a:r>
            <a:r>
              <a:rPr lang="zh-CN" altLang="en-US" sz="3200" smtClean="0">
                <a:ea typeface="宋体" panose="02010600030101010101" pitchFamily="2" charset="-122"/>
              </a:rPr>
              <a:t>（无噪声信道单工停</a:t>
            </a:r>
            <a:r>
              <a:rPr lang="en-US" altLang="zh-CN" sz="3200" smtClean="0">
                <a:ea typeface="宋体" panose="02010600030101010101" pitchFamily="2" charset="-122"/>
              </a:rPr>
              <a:t>-</a:t>
            </a:r>
            <a:r>
              <a:rPr lang="zh-CN" altLang="en-US" sz="3200" smtClean="0">
                <a:ea typeface="宋体" panose="02010600030101010101" pitchFamily="2" charset="-122"/>
              </a:rPr>
              <a:t>等协议）</a:t>
            </a:r>
            <a:endParaRPr lang="en-US" altLang="zh-CN" sz="3200" smtClean="0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A Simplex Stop-and-Wait Protocol for a Noisy Channel</a:t>
            </a:r>
            <a:r>
              <a:rPr lang="zh-CN" altLang="en-US" sz="3200" smtClean="0">
                <a:ea typeface="宋体" panose="02010600030101010101" pitchFamily="2" charset="-122"/>
              </a:rPr>
              <a:t> （有噪声信道单工停</a:t>
            </a:r>
            <a:r>
              <a:rPr lang="en-US" altLang="zh-CN" sz="3200" smtClean="0">
                <a:ea typeface="宋体" panose="02010600030101010101" pitchFamily="2" charset="-122"/>
              </a:rPr>
              <a:t>-</a:t>
            </a:r>
            <a:r>
              <a:rPr lang="zh-CN" altLang="en-US" sz="3200" smtClean="0">
                <a:ea typeface="宋体" panose="02010600030101010101" pitchFamily="2" charset="-122"/>
              </a:rPr>
              <a:t>等协议）</a:t>
            </a:r>
            <a:endParaRPr lang="en-US" altLang="zh-CN" sz="3200" smtClean="0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endParaRPr lang="zh-CN" altLang="en-US" sz="32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A15B7D12-0E8F-419B-B1FB-B4AFCDE4AD0F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3481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482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9C06AEBA-71B7-4CB7-97B6-3D77BBF3C5B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3" y="4805363"/>
            <a:ext cx="8180387" cy="48831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2800" smtClean="0">
                <a:ea typeface="宋体" panose="02010600030101010101" pitchFamily="2" charset="-122"/>
              </a:rPr>
              <a:t>Implementation of the physical, data link, and network layers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pic>
        <p:nvPicPr>
          <p:cNvPr id="3482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75" y="942975"/>
            <a:ext cx="6877050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8B453B96-A66A-499E-930A-D90B06C0E6E2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3584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584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735500A8-E99E-41B1-B589-D4AE488E44F5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Protocol Definitions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5846" name="Picture 4" descr="3-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b="69023"/>
          <a:stretch>
            <a:fillRect/>
          </a:stretch>
        </p:blipFill>
        <p:spPr bwMode="auto">
          <a:xfrm>
            <a:off x="274638" y="1041400"/>
            <a:ext cx="8480425" cy="423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6551613" y="4978400"/>
            <a:ext cx="1928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zh-CN" sz="2400">
              <a:latin typeface="Times New Roman" panose="0202050305040509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35848" name="Text Box 6"/>
          <p:cNvSpPr txBox="1">
            <a:spLocks noChangeArrowheads="1"/>
          </p:cNvSpPr>
          <p:nvPr/>
        </p:nvSpPr>
        <p:spPr bwMode="auto">
          <a:xfrm>
            <a:off x="974725" y="5494338"/>
            <a:ext cx="691832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Some definitions needed in the protocols to follow.  These are located in the file </a:t>
            </a:r>
            <a:r>
              <a:rPr lang="en-US" altLang="zh-CN" sz="2400" b="1">
                <a:latin typeface="Times New Roman" panose="02020503050405090304" pitchFamily="18" charset="0"/>
                <a:ea typeface="宋体" panose="02010600030101010101" pitchFamily="2" charset="-122"/>
              </a:rPr>
              <a:t>protocol.h</a:t>
            </a: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.</a:t>
            </a:r>
            <a:endParaRPr lang="en-US" altLang="zh-CN" sz="240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6112DED6-2910-4A1F-8147-C73D9CBB6B0A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3686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686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FD9BB477-F424-40FC-9B2C-C7B74C8DF43F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0"/>
            <a:ext cx="8956675" cy="21336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ea typeface="宋体" panose="02010600030101010101" pitchFamily="2" charset="-122"/>
              </a:rPr>
              <a:t>Protocol 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Definitions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(ctd.)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6870" name="Picture 4" descr="3-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t="30003" b="-2478"/>
          <a:stretch>
            <a:fillRect/>
          </a:stretch>
        </p:blipFill>
        <p:spPr bwMode="auto">
          <a:xfrm>
            <a:off x="3006725" y="0"/>
            <a:ext cx="6538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5"/>
          <p:cNvSpPr txBox="1">
            <a:spLocks noChangeArrowheads="1"/>
          </p:cNvSpPr>
          <p:nvPr/>
        </p:nvSpPr>
        <p:spPr bwMode="auto">
          <a:xfrm>
            <a:off x="0" y="4392613"/>
            <a:ext cx="3006725" cy="246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Some definitions needed in the protocols to follow.  These are located in the file protocol.h.</a:t>
            </a:r>
            <a:endParaRPr lang="en-US" altLang="zh-CN" sz="2400"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50000"/>
              </a:spcBef>
            </a:pPr>
            <a:endParaRPr lang="zh-CN" altLang="en-US" sz="240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2A2DDF73-9353-4884-96A2-D967EA33B7DA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3789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789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315EA016-7815-44E3-946B-F08951317DB0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123825"/>
            <a:ext cx="8956675" cy="8096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Protocol Definitions (ctd.)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7894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2100263"/>
            <a:ext cx="7661275" cy="330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401763" y="933450"/>
            <a:ext cx="7915275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Link layer protocol implementations use library functions</a:t>
            </a:r>
            <a:endParaRPr lang="zh-CN" altLang="en-US" sz="3200" dirty="0"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6FFE0F2C-D4A2-4562-A444-1204F2B29170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3891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891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B8EE87C7-2A27-466E-9506-25D0C80952C8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Utopian  Simplex Protocol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3891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49313" y="1611313"/>
            <a:ext cx="8105775" cy="4724400"/>
          </a:xfrm>
          <a:noFill/>
        </p:spPr>
        <p:txBody>
          <a:bodyPr/>
          <a:lstStyle/>
          <a:p>
            <a:pPr marL="342900" indent="-342900" eaLnBrk="1" hangingPunct="1"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Assume 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90204" pitchFamily="34" charset="0"/>
                <a:ea typeface="宋体" panose="02010600030101010101" pitchFamily="2" charset="-122"/>
              </a:rPr>
              <a:t>Physical layer, data link layer, and network layer are independent processes</a:t>
            </a:r>
            <a:endParaRPr lang="en-US" altLang="zh-CN" sz="2400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90204" pitchFamily="34" charset="0"/>
                <a:ea typeface="宋体" panose="02010600030101010101" pitchFamily="2" charset="-122"/>
              </a:rPr>
              <a:t>One direction transmission </a:t>
            </a:r>
            <a:endParaRPr lang="en-US" altLang="zh-CN" sz="2400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90204" pitchFamily="34" charset="0"/>
                <a:ea typeface="宋体" panose="02010600030101010101" pitchFamily="2" charset="-122"/>
              </a:rPr>
              <a:t>Have a reliable Physical layer service. </a:t>
            </a:r>
            <a:endParaRPr lang="en-US" altLang="zh-CN" sz="2400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90204" pitchFamily="34" charset="0"/>
                <a:ea typeface="宋体" panose="02010600030101010101" pitchFamily="2" charset="-122"/>
              </a:rPr>
              <a:t>Machine A have an infinite supply of data ready to send</a:t>
            </a:r>
            <a:endParaRPr lang="en-US" altLang="zh-CN" sz="2400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90204" pitchFamily="34" charset="0"/>
                <a:ea typeface="宋体" panose="02010600030101010101" pitchFamily="2" charset="-122"/>
              </a:rPr>
              <a:t>Machine B always ready to receive</a:t>
            </a:r>
            <a:endParaRPr lang="en-US" altLang="zh-CN" sz="2400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90204" pitchFamily="34" charset="0"/>
                <a:ea typeface="宋体" panose="02010600030101010101" pitchFamily="2" charset="-122"/>
              </a:rPr>
              <a:t>machines do not crash</a:t>
            </a:r>
            <a:endParaRPr lang="zh-CN" altLang="en-US" sz="2400" b="1" smtClean="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23B3D958-24D4-42DE-8C81-0A027117FE7F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3993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994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A507662A-A2A0-4684-A161-747B12808425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48285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ea typeface="宋体" panose="02010600030101010101" pitchFamily="2" charset="-122"/>
              </a:rPr>
              <a:t>Utopian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Simplex 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Protocol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9942" name="Picture 4" descr="3-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104775"/>
            <a:ext cx="5915025" cy="665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D0A16D97-2738-4FF6-BC0E-4B02DB5FFD38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4096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096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10DA6F91-CC5E-41BB-8B8D-EA6CEF060D06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>
          <a:xfrm>
            <a:off x="74613" y="2413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Simplex Stop-and-Wait Protocol </a:t>
            </a:r>
            <a:r>
              <a:rPr lang="zh-CN" altLang="en-US" smtClean="0">
                <a:ea typeface="宋体" panose="02010600030101010101" pitchFamily="2" charset="-122"/>
              </a:rPr>
              <a:t>（</a:t>
            </a:r>
            <a:r>
              <a:rPr lang="en-US" altLang="zh-CN" smtClean="0">
                <a:ea typeface="宋体" panose="02010600030101010101" pitchFamily="2" charset="-122"/>
              </a:rPr>
              <a:t>Error-Free Channel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09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49313" y="1611313"/>
            <a:ext cx="7340600" cy="4724400"/>
          </a:xfrm>
          <a:noFill/>
        </p:spPr>
        <p:txBody>
          <a:bodyPr/>
          <a:lstStyle/>
          <a:p>
            <a:pPr marL="742950" lvl="1" indent="-285750"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marL="342900" indent="-342900" eaLnBrk="1" hangingPunct="1">
              <a:buFontTx/>
              <a:buChar char="•"/>
            </a:pPr>
            <a:r>
              <a:rPr lang="en-US" altLang="zh-CN" sz="3200" b="1" smtClean="0">
                <a:ea typeface="宋体" panose="02010600030101010101" pitchFamily="2" charset="-122"/>
              </a:rPr>
              <a:t>Receiver sends Acknowledgement for flow control</a:t>
            </a:r>
            <a:endParaRPr lang="en-US" altLang="zh-CN" sz="3200" b="1" smtClean="0">
              <a:ea typeface="宋体" panose="02010600030101010101" pitchFamily="2" charset="-122"/>
            </a:endParaRPr>
          </a:p>
          <a:p>
            <a:pPr marL="342900" indent="-342900" eaLnBrk="1" hangingPunct="1">
              <a:buFontTx/>
              <a:buChar char="•"/>
            </a:pPr>
            <a:r>
              <a:rPr lang="en-US" altLang="zh-CN" sz="3200" b="1" smtClean="0">
                <a:ea typeface="宋体" panose="02010600030101010101" pitchFamily="2" charset="-122"/>
              </a:rPr>
              <a:t>Only one frame out at a time – called stop-and-wait</a:t>
            </a:r>
            <a:endParaRPr lang="en-US" altLang="zh-CN" sz="3200" b="1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DD041933-5FC3-43D4-9C57-88F4DE1879C9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4198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198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C0700076-3C8D-45AC-8A3C-8A937261418B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668588" cy="29337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Simplex Stop-and-Wait Protocol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41990" name="Picture 4" descr="3-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177800"/>
            <a:ext cx="6249987" cy="656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BE8C89AD-303D-4B95-92FB-A9BFBC26C50E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4301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301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E1D03818-2F49-45B9-9C91-C43E62AB8910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A Simplex Stop-and-Wait Protocol (Noisy Channel)</a:t>
            </a:r>
            <a:endParaRPr lang="zh-CN" altLang="en-US" sz="4000" smtClean="0">
              <a:ea typeface="宋体" panose="02010600030101010101" pitchFamily="2" charset="-122"/>
            </a:endParaRPr>
          </a:p>
        </p:txBody>
      </p:sp>
      <p:sp>
        <p:nvSpPr>
          <p:cNvPr id="4403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" y="1189038"/>
            <a:ext cx="8105775" cy="4724400"/>
          </a:xfrm>
        </p:spPr>
        <p:txBody>
          <a:bodyPr/>
          <a:lstStyle/>
          <a:p>
            <a:pPr marL="342900" indent="-342900" eaLnBrk="1" hangingPunct="1">
              <a:buFontTx/>
              <a:buChar char="•"/>
              <a:defRPr/>
            </a:pPr>
            <a:r>
              <a:rPr lang="en-US" altLang="zh-CN" sz="2800" b="1" dirty="0" smtClean="0">
                <a:ea typeface="宋体" panose="02010600030101010101" pitchFamily="2" charset="-122"/>
              </a:rPr>
              <a:t>Unreliable Physical line</a:t>
            </a:r>
            <a:endParaRPr lang="en-US" altLang="zh-CN" sz="2800" b="1" dirty="0" smtClean="0">
              <a:ea typeface="宋体" panose="02010600030101010101" pitchFamily="2" charset="-122"/>
            </a:endParaRPr>
          </a:p>
          <a:p>
            <a:pPr marL="342900" indent="-342900" eaLnBrk="1" hangingPunct="1">
              <a:buFontTx/>
              <a:buChar char="•"/>
              <a:defRPr/>
            </a:pPr>
            <a:r>
              <a:rPr lang="en-US" altLang="zh-CN" sz="2800" b="1" dirty="0" smtClean="0">
                <a:ea typeface="宋体" panose="02010600030101010101" pitchFamily="2" charset="-122"/>
              </a:rPr>
              <a:t>Solution</a:t>
            </a:r>
            <a:r>
              <a:rPr lang="zh-CN" altLang="en-US" sz="2800" b="1" dirty="0" smtClean="0">
                <a:ea typeface="宋体" panose="02010600030101010101" pitchFamily="2" charset="-122"/>
              </a:rPr>
              <a:t>（</a:t>
            </a:r>
            <a:r>
              <a:rPr lang="en-US" altLang="zh-CN" sz="2800" b="1" u="sng" dirty="0" smtClean="0">
                <a:ea typeface="宋体" panose="02010600030101010101" pitchFamily="2" charset="-122"/>
              </a:rPr>
              <a:t>ARQ</a:t>
            </a:r>
            <a:r>
              <a:rPr lang="en-US" altLang="zh-CN" sz="2800" b="1" dirty="0" smtClean="0">
                <a:ea typeface="宋体" panose="02010600030101010101" pitchFamily="2" charset="-122"/>
              </a:rPr>
              <a:t> (Automatic Repeat </a:t>
            </a:r>
            <a:r>
              <a:rPr lang="en-US" altLang="zh-CN" sz="2800" b="1" dirty="0" err="1" smtClean="0">
                <a:ea typeface="宋体" panose="02010600030101010101" pitchFamily="2" charset="-122"/>
              </a:rPr>
              <a:t>reQuest</a:t>
            </a:r>
            <a:r>
              <a:rPr lang="en-US" altLang="zh-CN" sz="2800" b="1" dirty="0" smtClean="0">
                <a:ea typeface="宋体" panose="02010600030101010101" pitchFamily="2" charset="-122"/>
              </a:rPr>
              <a:t>)   </a:t>
            </a:r>
            <a:endParaRPr lang="en-US" altLang="zh-CN" sz="2800" b="1" dirty="0" smtClean="0">
              <a:ea typeface="宋体" panose="02010600030101010101" pitchFamily="2" charset="-122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zh-CN" sz="2800" b="1" dirty="0">
                <a:ea typeface="宋体" panose="02010600030101010101" pitchFamily="2" charset="-122"/>
              </a:rPr>
              <a:t> </a:t>
            </a:r>
            <a:r>
              <a:rPr lang="en-US" altLang="zh-CN" sz="2800" b="1" dirty="0" smtClean="0">
                <a:ea typeface="宋体" panose="02010600030101010101" pitchFamily="2" charset="-122"/>
              </a:rPr>
              <a:t>                                adds error control</a:t>
            </a:r>
            <a:r>
              <a:rPr lang="zh-CN" altLang="en-US" sz="2800" b="1" dirty="0" smtClean="0">
                <a:ea typeface="宋体" panose="02010600030101010101" pitchFamily="2" charset="-122"/>
              </a:rPr>
              <a:t>）</a:t>
            </a:r>
            <a:endParaRPr lang="en-US" altLang="zh-CN" sz="2800" b="1" dirty="0" smtClean="0">
              <a:ea typeface="宋体" panose="02010600030101010101" pitchFamily="2" charset="-122"/>
            </a:endParaRPr>
          </a:p>
          <a:p>
            <a:pPr marL="742950" lvl="1" indent="-285750" eaLnBrk="1" hangingPunct="1">
              <a:defRPr/>
            </a:pPr>
            <a:r>
              <a:rPr lang="en-US" altLang="zh-CN" sz="2400" b="1" dirty="0" smtClean="0">
                <a:ea typeface="宋体" panose="02010600030101010101" pitchFamily="2" charset="-122"/>
              </a:rPr>
              <a:t>Sender sends frame with CRC</a:t>
            </a:r>
            <a:endParaRPr lang="en-US" altLang="zh-CN" sz="2400" b="1" dirty="0" smtClean="0">
              <a:ea typeface="宋体" panose="02010600030101010101" pitchFamily="2" charset="-122"/>
            </a:endParaRPr>
          </a:p>
          <a:p>
            <a:pPr marL="742950" lvl="1" indent="-285750" eaLnBrk="1" hangingPunct="1">
              <a:defRPr/>
            </a:pPr>
            <a:r>
              <a:rPr lang="en-US" altLang="zh-CN" sz="2400" b="1" dirty="0" smtClean="0">
                <a:ea typeface="宋体" panose="02010600030101010101" pitchFamily="2" charset="-122"/>
              </a:rPr>
              <a:t>Receiver verifies CRC value and sends ACK or NAK</a:t>
            </a:r>
            <a:endParaRPr lang="en-US" altLang="zh-CN" sz="2400" b="1" dirty="0" smtClean="0">
              <a:ea typeface="宋体" panose="02010600030101010101" pitchFamily="2" charset="-122"/>
            </a:endParaRPr>
          </a:p>
          <a:p>
            <a:pPr marL="742950" lvl="1" indent="-285750" eaLnBrk="1" hangingPunct="1">
              <a:defRPr/>
            </a:pPr>
            <a:r>
              <a:rPr lang="en-US" altLang="zh-CN" sz="2400" b="1" dirty="0" smtClean="0">
                <a:ea typeface="宋体" panose="02010600030101010101" pitchFamily="2" charset="-122"/>
              </a:rPr>
              <a:t>Sender sends a new frame when receives an ACK, sends old frame when receives an NAK or timeout.</a:t>
            </a:r>
            <a:endParaRPr lang="en-US" altLang="zh-CN" sz="2400" b="1" dirty="0" smtClean="0">
              <a:ea typeface="宋体" panose="02010600030101010101" pitchFamily="2" charset="-122"/>
            </a:endParaRPr>
          </a:p>
          <a:p>
            <a:pPr marL="342900" indent="-342900" eaLnBrk="1" hangingPunct="1">
              <a:buFontTx/>
              <a:buChar char="•"/>
              <a:defRPr/>
            </a:pPr>
            <a:r>
              <a:rPr lang="en-US" altLang="zh-CN" sz="2800" b="1" dirty="0" smtClean="0">
                <a:ea typeface="宋体" panose="02010600030101010101" pitchFamily="2" charset="-122"/>
              </a:rPr>
              <a:t>When ACK lost</a:t>
            </a:r>
            <a:endParaRPr lang="en-US" altLang="zh-CN" sz="2800" b="1" dirty="0" smtClean="0">
              <a:ea typeface="宋体" panose="02010600030101010101" pitchFamily="2" charset="-122"/>
            </a:endParaRPr>
          </a:p>
          <a:p>
            <a:pPr marL="742950" lvl="1" indent="-285750" eaLnBrk="1" hangingPunct="1">
              <a:defRPr/>
            </a:pPr>
            <a:r>
              <a:rPr lang="en-US" altLang="zh-CN" sz="2400" b="1" dirty="0" smtClean="0">
                <a:ea typeface="宋体" panose="02010600030101010101" pitchFamily="2" charset="-122"/>
              </a:rPr>
              <a:t>Produce a duplicate frame </a:t>
            </a:r>
            <a:endParaRPr lang="en-US" altLang="zh-CN" sz="2400" b="1" dirty="0" smtClean="0">
              <a:ea typeface="宋体" panose="02010600030101010101" pitchFamily="2" charset="-122"/>
            </a:endParaRPr>
          </a:p>
          <a:p>
            <a:pPr marL="742950" lvl="1" indent="-285750" eaLnBrk="1" hangingPunct="1">
              <a:defRPr/>
            </a:pPr>
            <a:r>
              <a:rPr lang="en-US" altLang="zh-CN" sz="2400" b="1" dirty="0" smtClean="0">
                <a:ea typeface="宋体" panose="02010600030101010101" pitchFamily="2" charset="-122"/>
              </a:rPr>
              <a:t>A 1-bit sequence number to distinguish new or old frame</a:t>
            </a:r>
            <a:r>
              <a:rPr lang="en-US" altLang="zh-CN" sz="2800" dirty="0" smtClean="0"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4780FB9E-0251-4C5C-B363-EDC775A591D2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614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14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9D85D421-B7E8-4C4C-BD7D-5E2A4D648BA8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Functions of the Data Link Layer (2)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Relationship between packets and frames.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6151" name="Picture 4" descr="3-0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2100263"/>
            <a:ext cx="7867650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04226FF9-A7EB-4916-9600-A3938AE6EFDD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4403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403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26695BAF-C94E-47E1-8943-BFD06AE4D8EC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A Simplex Protocol for a Noisy Channel</a:t>
            </a:r>
            <a:endParaRPr lang="en-US" altLang="zh-CN" sz="4000" smtClean="0">
              <a:ea typeface="宋体" panose="02010600030101010101" pitchFamily="2" charset="-122"/>
            </a:endParaRPr>
          </a:p>
        </p:txBody>
      </p:sp>
      <p:pic>
        <p:nvPicPr>
          <p:cNvPr id="44038" name="Picture 4" descr="3-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15"/>
          <a:stretch>
            <a:fillRect/>
          </a:stretch>
        </p:blipFill>
        <p:spPr bwMode="auto">
          <a:xfrm>
            <a:off x="2524125" y="982663"/>
            <a:ext cx="6619875" cy="587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Text Box 5"/>
          <p:cNvSpPr txBox="1">
            <a:spLocks noChangeArrowheads="1"/>
          </p:cNvSpPr>
          <p:nvPr/>
        </p:nvSpPr>
        <p:spPr bwMode="auto">
          <a:xfrm>
            <a:off x="152400" y="1231900"/>
            <a:ext cx="22193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zh-CN">
                <a:latin typeface="Times New Roman" panose="02020503050405090304" pitchFamily="18" charset="0"/>
                <a:ea typeface="宋体" panose="02010600030101010101" pitchFamily="2" charset="-122"/>
              </a:rPr>
              <a:t>A positive acknowledgement with retransmission protocol.</a:t>
            </a:r>
            <a:endParaRPr lang="en-US" altLang="zh-CN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44040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>
                <a:latin typeface="Times New Roman" panose="0202050305040509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000">
                <a:latin typeface="Times New Roman" panose="0202050305040509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zh-CN" sz="2000">
              <a:latin typeface="Times New Roman" panose="0202050305040509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44041" name="TextBox 11"/>
          <p:cNvSpPr txBox="1">
            <a:spLocks noChangeArrowheads="1"/>
          </p:cNvSpPr>
          <p:nvPr/>
        </p:nvSpPr>
        <p:spPr bwMode="auto">
          <a:xfrm>
            <a:off x="53975" y="4164013"/>
            <a:ext cx="3448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200">
                <a:solidFill>
                  <a:srgbClr val="002060"/>
                </a:solidFill>
                <a:ea typeface="宋体" panose="02010600030101010101" pitchFamily="2" charset="-122"/>
              </a:rPr>
              <a:t>Send frame (or retransmission)</a:t>
            </a:r>
            <a:endParaRPr lang="en-US" altLang="zh-CN" sz="1200">
              <a:solidFill>
                <a:srgbClr val="002060"/>
              </a:solidFill>
              <a:ea typeface="宋体" panose="02010600030101010101" pitchFamily="2" charset="-122"/>
            </a:endParaRPr>
          </a:p>
        </p:txBody>
      </p:sp>
      <p:sp>
        <p:nvSpPr>
          <p:cNvPr id="44042" name="TextBox 12"/>
          <p:cNvSpPr txBox="1">
            <a:spLocks noChangeArrowheads="1"/>
          </p:cNvSpPr>
          <p:nvPr/>
        </p:nvSpPr>
        <p:spPr bwMode="auto">
          <a:xfrm>
            <a:off x="53975" y="4359275"/>
            <a:ext cx="3448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400">
                <a:solidFill>
                  <a:srgbClr val="00B0F0"/>
                </a:solidFill>
                <a:ea typeface="宋体" panose="02010600030101010101" pitchFamily="2" charset="-122"/>
              </a:rPr>
              <a:t>Set timer for retransmission</a:t>
            </a:r>
            <a:endParaRPr lang="en-US" altLang="zh-CN" sz="1400">
              <a:solidFill>
                <a:srgbClr val="00B0F0"/>
              </a:solidFill>
              <a:ea typeface="宋体" panose="02010600030101010101" pitchFamily="2" charset="-122"/>
            </a:endParaRPr>
          </a:p>
        </p:txBody>
      </p:sp>
      <p:sp>
        <p:nvSpPr>
          <p:cNvPr id="44043" name="TextBox 13"/>
          <p:cNvSpPr txBox="1">
            <a:spLocks noChangeArrowheads="1"/>
          </p:cNvSpPr>
          <p:nvPr/>
        </p:nvSpPr>
        <p:spPr bwMode="auto">
          <a:xfrm>
            <a:off x="425450" y="4578350"/>
            <a:ext cx="3448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400">
                <a:solidFill>
                  <a:srgbClr val="00B050"/>
                </a:solidFill>
                <a:ea typeface="宋体" panose="02010600030101010101" pitchFamily="2" charset="-122"/>
              </a:rPr>
              <a:t>Wait for ack or timeout</a:t>
            </a:r>
            <a:endParaRPr lang="en-US" altLang="zh-CN" sz="1400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sp>
        <p:nvSpPr>
          <p:cNvPr id="44044" name="TextBox 14"/>
          <p:cNvSpPr txBox="1">
            <a:spLocks noChangeArrowheads="1"/>
          </p:cNvSpPr>
          <p:nvPr/>
        </p:nvSpPr>
        <p:spPr bwMode="auto">
          <a:xfrm>
            <a:off x="260350" y="5232400"/>
            <a:ext cx="23669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If a good ack then set up for the next frame to send (else the old frame will be retransmitted)</a:t>
            </a:r>
            <a:endParaRPr lang="en-US" altLang="zh-CN" sz="12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cxnSp>
        <p:nvCxnSpPr>
          <p:cNvPr id="44045" name="Straight Arrow Connector 16"/>
          <p:cNvCxnSpPr>
            <a:cxnSpLocks noChangeShapeType="1"/>
          </p:cNvCxnSpPr>
          <p:nvPr/>
        </p:nvCxnSpPr>
        <p:spPr bwMode="auto">
          <a:xfrm>
            <a:off x="2324100" y="4335463"/>
            <a:ext cx="533400" cy="1587"/>
          </a:xfrm>
          <a:prstGeom prst="straightConnector1">
            <a:avLst/>
          </a:prstGeom>
          <a:noFill/>
          <a:ln w="19050" algn="ctr">
            <a:solidFill>
              <a:srgbClr val="00206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6" name="Straight Arrow Connector 17"/>
          <p:cNvCxnSpPr>
            <a:cxnSpLocks noChangeShapeType="1"/>
          </p:cNvCxnSpPr>
          <p:nvPr/>
        </p:nvCxnSpPr>
        <p:spPr bwMode="auto">
          <a:xfrm>
            <a:off x="2324100" y="4546600"/>
            <a:ext cx="533400" cy="158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8"/>
          <p:cNvCxnSpPr/>
          <p:nvPr/>
        </p:nvCxnSpPr>
        <p:spPr bwMode="auto">
          <a:xfrm>
            <a:off x="1717675" y="36766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048" name="Left Brace 19"/>
          <p:cNvSpPr/>
          <p:nvPr/>
        </p:nvSpPr>
        <p:spPr bwMode="auto">
          <a:xfrm>
            <a:off x="2627313" y="4946650"/>
            <a:ext cx="217487" cy="1301750"/>
          </a:xfrm>
          <a:prstGeom prst="leftBrace">
            <a:avLst>
              <a:gd name="adj1" fmla="val 8341"/>
              <a:gd name="adj2" fmla="val 50000"/>
            </a:avLst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44049" name="Straight Connector 21"/>
          <p:cNvCxnSpPr>
            <a:cxnSpLocks noChangeShapeType="1"/>
            <a:endCxn id="44048" idx="1"/>
          </p:cNvCxnSpPr>
          <p:nvPr/>
        </p:nvCxnSpPr>
        <p:spPr bwMode="auto">
          <a:xfrm>
            <a:off x="2524125" y="5554663"/>
            <a:ext cx="103188" cy="42862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0" name="Straight Arrow Connector 17"/>
          <p:cNvCxnSpPr>
            <a:cxnSpLocks noChangeShapeType="1"/>
          </p:cNvCxnSpPr>
          <p:nvPr/>
        </p:nvCxnSpPr>
        <p:spPr bwMode="auto">
          <a:xfrm>
            <a:off x="2324100" y="4738688"/>
            <a:ext cx="533400" cy="1587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19FDB03E-7C2F-400C-8A66-16BE0219EEAD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4505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506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49462DFD-64D8-45D1-8381-3628C365A3A2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宋体" panose="02010600030101010101" pitchFamily="2" charset="-122"/>
              </a:rPr>
              <a:t>A Simplex Protocol for a Noisy Channel (ctd.)</a:t>
            </a:r>
            <a:endParaRPr lang="en-US" altLang="zh-CN" sz="3600" smtClean="0">
              <a:ea typeface="宋体" panose="02010600030101010101" pitchFamily="2" charset="-122"/>
            </a:endParaRPr>
          </a:p>
        </p:txBody>
      </p:sp>
      <p:pic>
        <p:nvPicPr>
          <p:cNvPr id="45062" name="Picture 4" descr="3-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-966"/>
          <a:stretch>
            <a:fillRect/>
          </a:stretch>
        </p:blipFill>
        <p:spPr bwMode="auto">
          <a:xfrm>
            <a:off x="2035175" y="1601788"/>
            <a:ext cx="6772275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 Box 5"/>
          <p:cNvSpPr txBox="1">
            <a:spLocks noChangeArrowheads="1"/>
          </p:cNvSpPr>
          <p:nvPr/>
        </p:nvSpPr>
        <p:spPr bwMode="auto">
          <a:xfrm>
            <a:off x="685800" y="5791200"/>
            <a:ext cx="790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A positive acknowledgement with retransmission protocol.</a:t>
            </a:r>
            <a:endParaRPr lang="en-US" altLang="zh-CN" sz="240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45064" name="TextBox 6"/>
          <p:cNvSpPr txBox="1">
            <a:spLocks noChangeArrowheads="1"/>
          </p:cNvSpPr>
          <p:nvPr/>
        </p:nvSpPr>
        <p:spPr bwMode="auto">
          <a:xfrm>
            <a:off x="311150" y="3311525"/>
            <a:ext cx="3448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600">
                <a:solidFill>
                  <a:srgbClr val="0070C0"/>
                </a:solidFill>
                <a:ea typeface="宋体" panose="02010600030101010101" pitchFamily="2" charset="-122"/>
              </a:rPr>
              <a:t>Wait for a frame</a:t>
            </a:r>
            <a:endParaRPr lang="en-US" altLang="zh-CN" sz="1600">
              <a:solidFill>
                <a:srgbClr val="0070C0"/>
              </a:solidFill>
              <a:ea typeface="宋体" panose="02010600030101010101" pitchFamily="2" charset="-122"/>
            </a:endParaRPr>
          </a:p>
        </p:txBody>
      </p:sp>
      <p:sp>
        <p:nvSpPr>
          <p:cNvPr id="45065" name="TextBox 7"/>
          <p:cNvSpPr txBox="1">
            <a:spLocks noChangeArrowheads="1"/>
          </p:cNvSpPr>
          <p:nvPr/>
        </p:nvSpPr>
        <p:spPr bwMode="auto">
          <a:xfrm>
            <a:off x="385763" y="3822700"/>
            <a:ext cx="1952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600">
                <a:solidFill>
                  <a:srgbClr val="00B050"/>
                </a:solidFill>
                <a:ea typeface="宋体" panose="02010600030101010101" pitchFamily="2" charset="-122"/>
              </a:rPr>
              <a:t>If it’s new then take it and advance expected frame</a:t>
            </a:r>
            <a:endParaRPr lang="en-US" altLang="zh-CN" sz="1600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sp>
        <p:nvSpPr>
          <p:cNvPr id="45066" name="TextBox 8"/>
          <p:cNvSpPr txBox="1">
            <a:spLocks noChangeArrowheads="1"/>
          </p:cNvSpPr>
          <p:nvPr/>
        </p:nvSpPr>
        <p:spPr bwMode="auto">
          <a:xfrm>
            <a:off x="381000" y="4716463"/>
            <a:ext cx="3448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Ack current frame</a:t>
            </a:r>
            <a:endParaRPr lang="en-US" altLang="zh-CN" sz="160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cxnSp>
        <p:nvCxnSpPr>
          <p:cNvPr id="45067" name="Straight Arrow Connector 9"/>
          <p:cNvCxnSpPr>
            <a:cxnSpLocks noChangeShapeType="1"/>
          </p:cNvCxnSpPr>
          <p:nvPr/>
        </p:nvCxnSpPr>
        <p:spPr bwMode="auto">
          <a:xfrm>
            <a:off x="1854200" y="3508375"/>
            <a:ext cx="533400" cy="1588"/>
          </a:xfrm>
          <a:prstGeom prst="straightConnector1">
            <a:avLst/>
          </a:prstGeom>
          <a:noFill/>
          <a:ln w="19050" algn="ctr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68" name="Straight Arrow Connector 11"/>
          <p:cNvCxnSpPr>
            <a:cxnSpLocks noChangeShapeType="1"/>
          </p:cNvCxnSpPr>
          <p:nvPr/>
        </p:nvCxnSpPr>
        <p:spPr bwMode="auto">
          <a:xfrm>
            <a:off x="2152650" y="4875213"/>
            <a:ext cx="533400" cy="1587"/>
          </a:xfrm>
          <a:prstGeom prst="straightConnector1">
            <a:avLst/>
          </a:prstGeom>
          <a:noFill/>
          <a:ln w="19050" algn="ctr">
            <a:solidFill>
              <a:srgbClr val="C0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9" name="Left Brace 12"/>
          <p:cNvSpPr/>
          <p:nvPr/>
        </p:nvSpPr>
        <p:spPr bwMode="auto">
          <a:xfrm>
            <a:off x="2578100" y="3879850"/>
            <a:ext cx="161925" cy="647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00B05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45070" name="Straight Connector 13"/>
          <p:cNvCxnSpPr>
            <a:cxnSpLocks noChangeShapeType="1"/>
            <a:endCxn id="45069" idx="1"/>
          </p:cNvCxnSpPr>
          <p:nvPr/>
        </p:nvCxnSpPr>
        <p:spPr bwMode="auto">
          <a:xfrm>
            <a:off x="2197100" y="4203700"/>
            <a:ext cx="381000" cy="0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3"/>
          <p:cNvSpPr>
            <a:spLocks noGrp="1"/>
          </p:cNvSpPr>
          <p:nvPr>
            <p:ph type="dt" sz="quarter" idx="10"/>
          </p:nvPr>
        </p:nvSpPr>
        <p:spPr>
          <a:xfrm>
            <a:off x="323850" y="6251575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509C46BB-801D-4970-9B42-69F684E2E664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4608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608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8BB845E9-A3EB-46BD-BFAB-C84CE46272C7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46075"/>
            <a:ext cx="9144000" cy="704850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ea typeface="宋体" panose="02010600030101010101" pitchFamily="2" charset="-122"/>
              </a:rPr>
              <a:t>停等（</a:t>
            </a:r>
            <a:r>
              <a:rPr lang="en-US" altLang="zh-CN" sz="3600" smtClean="0">
                <a:ea typeface="宋体" panose="02010600030101010101" pitchFamily="2" charset="-122"/>
              </a:rPr>
              <a:t>stop-and-wait</a:t>
            </a:r>
            <a:r>
              <a:rPr lang="zh-CN" altLang="en-US" sz="3600" smtClean="0">
                <a:ea typeface="宋体" panose="02010600030101010101" pitchFamily="2" charset="-122"/>
              </a:rPr>
              <a:t>）协议的流程图</a:t>
            </a:r>
            <a:r>
              <a:rPr kumimoji="1" lang="zh-CN" altLang="en-US" sz="4000" smtClean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br>
              <a:rPr kumimoji="1" lang="zh-CN" altLang="en-US" sz="4000" smtClean="0">
                <a:solidFill>
                  <a:schemeClr val="tx1"/>
                </a:solidFill>
                <a:ea typeface="宋体" panose="02010600030101010101" pitchFamily="2" charset="-122"/>
              </a:rPr>
            </a:br>
            <a:endParaRPr kumimoji="1" lang="zh-CN" altLang="en-US" sz="4000" smtClean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4608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757238"/>
            <a:ext cx="7138987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012A9969-7750-4992-A290-90122D29FDF7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4710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710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7992BDCB-840B-4E10-9377-FC963A4AE216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>
                <a:ea typeface="宋体" panose="02010600030101010101" pitchFamily="2" charset="-122"/>
              </a:rPr>
              <a:t>停</a:t>
            </a:r>
            <a:r>
              <a:rPr lang="en-US" altLang="zh-CN" sz="3600" smtClean="0">
                <a:ea typeface="宋体" panose="02010600030101010101" pitchFamily="2" charset="-122"/>
              </a:rPr>
              <a:t>—</a:t>
            </a:r>
            <a:r>
              <a:rPr lang="zh-CN" altLang="en-US" sz="3600" smtClean="0">
                <a:ea typeface="宋体" panose="02010600030101010101" pitchFamily="2" charset="-122"/>
              </a:rPr>
              <a:t>等协议的信道利用率</a:t>
            </a:r>
            <a:endParaRPr lang="zh-CN" altLang="en-US" sz="3600" smtClean="0">
              <a:ea typeface="宋体" panose="02010600030101010101" pitchFamily="2" charset="-122"/>
            </a:endParaRPr>
          </a:p>
        </p:txBody>
      </p:sp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4608513" y="3422650"/>
          <a:ext cx="275907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公式" r:id="rId1" imgW="1435100" imgH="431800" progId="Equation.3">
                  <p:embed/>
                </p:oleObj>
              </mc:Choice>
              <mc:Fallback>
                <p:oleObj name="公式" r:id="rId1" imgW="14351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3422650"/>
                        <a:ext cx="275907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1374775"/>
            <a:ext cx="3132137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4429125" y="1530350"/>
            <a:ext cx="47148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B is channel capacity (bits/sec)</a:t>
            </a:r>
            <a:endParaRPr lang="en-US" altLang="zh-CN" sz="2400" b="1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L is frame size (bits)</a:t>
            </a:r>
            <a:endParaRPr lang="en-US" altLang="zh-CN" sz="2400" b="1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R is round-trip propagation time (sec)</a:t>
            </a:r>
            <a:endParaRPr lang="en-US" altLang="zh-CN" sz="2400" b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DD120852-6AAB-40C9-9932-999B202B76A4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4813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813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DE10BF68-C72A-46B9-B49E-E390BF896EC5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3.4 Sliding Window Protocols</a:t>
            </a:r>
            <a:r>
              <a:rPr lang="zh-CN" altLang="en-US" sz="4000" smtClean="0">
                <a:ea typeface="宋体" panose="02010600030101010101" pitchFamily="2" charset="-122"/>
              </a:rPr>
              <a:t>（滑动窗口协议）</a:t>
            </a:r>
            <a:endParaRPr lang="zh-CN" altLang="en-US" sz="4000" smtClean="0">
              <a:ea typeface="宋体" panose="02010600030101010101" pitchFamily="2" charset="-122"/>
            </a:endParaRP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1870075"/>
            <a:ext cx="8455025" cy="4683125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3600" smtClean="0">
                <a:ea typeface="宋体" panose="02010600030101010101" pitchFamily="2" charset="-122"/>
              </a:rPr>
              <a:t>Object: more efficient</a:t>
            </a:r>
            <a:endParaRPr lang="en-US" altLang="zh-CN" sz="3600" smtClean="0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3600" smtClean="0">
                <a:ea typeface="宋体" panose="02010600030101010101" pitchFamily="2" charset="-122"/>
              </a:rPr>
              <a:t>A One-Bit Sliding Window Protocol</a:t>
            </a:r>
            <a:endParaRPr lang="en-US" altLang="zh-CN" sz="3600" smtClean="0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3600" smtClean="0">
                <a:ea typeface="宋体" panose="02010600030101010101" pitchFamily="2" charset="-122"/>
              </a:rPr>
              <a:t>A Protocol Using Go Back N</a:t>
            </a:r>
            <a:endParaRPr lang="en-US" altLang="zh-CN" sz="3600" smtClean="0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3600" smtClean="0">
                <a:ea typeface="宋体" panose="02010600030101010101" pitchFamily="2" charset="-122"/>
              </a:rPr>
              <a:t>A Protocol Using Selective Repeat</a:t>
            </a:r>
            <a:endParaRPr lang="en-US" altLang="zh-CN" sz="3600" smtClean="0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endParaRPr lang="zh-CN" altLang="en-US" sz="36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D232F596-087E-4F0B-89F3-25B38F968617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4915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915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AD2C4052-3866-4E76-BB98-6E8233D2933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Some concepts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9158" name="Rectangle 4"/>
          <p:cNvSpPr>
            <a:spLocks noChangeArrowheads="1"/>
          </p:cNvSpPr>
          <p:nvPr/>
        </p:nvSpPr>
        <p:spPr bwMode="auto">
          <a:xfrm>
            <a:off x="0" y="1255713"/>
            <a:ext cx="810577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Transmit data in two direction 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Piggybacking </a:t>
            </a:r>
            <a:r>
              <a:rPr lang="zh-CN" altLang="en-US" sz="2800" b="1">
                <a:ea typeface="宋体" panose="02010600030101010101" pitchFamily="2" charset="-122"/>
              </a:rPr>
              <a:t>（捎带）</a:t>
            </a:r>
            <a:endParaRPr lang="zh-CN" altLang="en-US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Sliding window</a:t>
            </a:r>
            <a:endParaRPr lang="en-US" altLang="zh-CN" sz="2800" b="1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Sequence number</a:t>
            </a:r>
            <a:endParaRPr lang="en-US" altLang="zh-CN" sz="2800" b="1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Size</a:t>
            </a:r>
            <a:endParaRPr lang="en-US" altLang="zh-CN" sz="2800" b="1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Upper edge and Lower edge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Sending Window</a:t>
            </a:r>
            <a:endParaRPr lang="en-US" altLang="zh-CN" sz="2800" b="1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The frame was sent but no ACK received</a:t>
            </a:r>
            <a:endParaRPr lang="en-US" altLang="zh-CN" sz="2800" b="1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buffer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Receiving Window</a:t>
            </a:r>
            <a:endParaRPr lang="en-US" altLang="zh-CN" sz="2800" b="1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Acceptable Frame </a:t>
            </a:r>
            <a:endParaRPr lang="en-US" altLang="zh-CN" sz="2800" b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E1BC471E-E1A5-47F0-B68A-66244F435966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5017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018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6D802DAE-91B4-417B-AD74-8635FD473B4C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Sliding Window Protocols (2)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650" y="4502150"/>
            <a:ext cx="8629650" cy="2366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000" smtClean="0">
                <a:ea typeface="宋体" panose="02010600030101010101" pitchFamily="2" charset="-122"/>
              </a:rPr>
              <a:t>A sliding window of size 1, with a 3-bit sequence number.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z="2000" smtClean="0">
                <a:ea typeface="宋体" panose="02010600030101010101" pitchFamily="2" charset="-122"/>
              </a:rPr>
              <a:t> Initially.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z="2000" smtClean="0">
                <a:ea typeface="宋体" panose="02010600030101010101" pitchFamily="2" charset="-122"/>
              </a:rPr>
              <a:t> After the first frame has been sent.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(c)</a:t>
            </a:r>
            <a:r>
              <a:rPr lang="en-US" altLang="zh-CN" sz="2000" smtClean="0">
                <a:ea typeface="宋体" panose="02010600030101010101" pitchFamily="2" charset="-122"/>
              </a:rPr>
              <a:t> After the first frame has been received.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(d)</a:t>
            </a:r>
            <a:r>
              <a:rPr lang="en-US" altLang="zh-CN" sz="2000" smtClean="0">
                <a:ea typeface="宋体" panose="02010600030101010101" pitchFamily="2" charset="-122"/>
              </a:rPr>
              <a:t> After the first acknowledgement has been received.</a:t>
            </a:r>
            <a:endParaRPr lang="en-US" altLang="zh-CN" sz="2000" smtClean="0">
              <a:ea typeface="宋体" panose="02010600030101010101" pitchFamily="2" charset="-122"/>
            </a:endParaRPr>
          </a:p>
        </p:txBody>
      </p:sp>
      <p:grpSp>
        <p:nvGrpSpPr>
          <p:cNvPr id="50183" name="Group 9"/>
          <p:cNvGrpSpPr/>
          <p:nvPr/>
        </p:nvGrpSpPr>
        <p:grpSpPr bwMode="auto">
          <a:xfrm>
            <a:off x="1804988" y="896938"/>
            <a:ext cx="5767387" cy="3656012"/>
            <a:chOff x="3104705" y="989013"/>
            <a:chExt cx="6991795" cy="4430712"/>
          </a:xfrm>
        </p:grpSpPr>
        <p:pic>
          <p:nvPicPr>
            <p:cNvPr id="50191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12"/>
            <a:stretch>
              <a:fillRect/>
            </a:stretch>
          </p:blipFill>
          <p:spPr bwMode="auto">
            <a:xfrm>
              <a:off x="3104705" y="989013"/>
              <a:ext cx="3467545" cy="4430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00" y="1185862"/>
              <a:ext cx="3429000" cy="421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Arc 20"/>
          <p:cNvSpPr/>
          <p:nvPr/>
        </p:nvSpPr>
        <p:spPr bwMode="auto">
          <a:xfrm>
            <a:off x="3505200" y="1298575"/>
            <a:ext cx="819150" cy="800100"/>
          </a:xfrm>
          <a:prstGeom prst="arc">
            <a:avLst>
              <a:gd name="adj1" fmla="val 16200000"/>
              <a:gd name="adj2" fmla="val 18900000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Arial" panose="020B0604020202090204" pitchFamily="34" charset="0"/>
            </a:endParaRPr>
          </a:p>
        </p:txBody>
      </p:sp>
      <p:sp>
        <p:nvSpPr>
          <p:cNvPr id="16" name="Arc 21"/>
          <p:cNvSpPr/>
          <p:nvPr/>
        </p:nvSpPr>
        <p:spPr bwMode="auto">
          <a:xfrm>
            <a:off x="4962525" y="3125788"/>
            <a:ext cx="819150" cy="800100"/>
          </a:xfrm>
          <a:prstGeom prst="arc">
            <a:avLst>
              <a:gd name="adj1" fmla="val 18958261"/>
              <a:gd name="adj2" fmla="val 21514513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Arial" panose="020B0604020202090204" pitchFamily="34" charset="0"/>
            </a:endParaRPr>
          </a:p>
        </p:txBody>
      </p:sp>
      <p:sp>
        <p:nvSpPr>
          <p:cNvPr id="50186" name="Freeform 23"/>
          <p:cNvSpPr/>
          <p:nvPr/>
        </p:nvSpPr>
        <p:spPr bwMode="auto">
          <a:xfrm>
            <a:off x="5354638" y="3186113"/>
            <a:ext cx="312737" cy="139700"/>
          </a:xfrm>
          <a:custGeom>
            <a:avLst/>
            <a:gdLst>
              <a:gd name="T0" fmla="*/ 0 w 171450"/>
              <a:gd name="T1" fmla="*/ 64366 h 77787"/>
              <a:gd name="T2" fmla="*/ 519807 w 171450"/>
              <a:gd name="T3" fmla="*/ 64366 h 77787"/>
              <a:gd name="T4" fmla="*/ 1039611 w 171450"/>
              <a:gd name="T5" fmla="*/ 450583 h 777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1450" h="77787">
                <a:moveTo>
                  <a:pt x="0" y="11112"/>
                </a:moveTo>
                <a:cubicBezTo>
                  <a:pt x="28575" y="5556"/>
                  <a:pt x="57150" y="0"/>
                  <a:pt x="85725" y="11112"/>
                </a:cubicBezTo>
                <a:cubicBezTo>
                  <a:pt x="114300" y="22224"/>
                  <a:pt x="142875" y="50005"/>
                  <a:pt x="171450" y="77787"/>
                </a:cubicBezTo>
              </a:path>
            </a:pathLst>
          </a:cu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7" name="Freeform 24"/>
          <p:cNvSpPr/>
          <p:nvPr/>
        </p:nvSpPr>
        <p:spPr bwMode="auto">
          <a:xfrm>
            <a:off x="6819900" y="1374775"/>
            <a:ext cx="231775" cy="153988"/>
          </a:xfrm>
          <a:custGeom>
            <a:avLst/>
            <a:gdLst>
              <a:gd name="T0" fmla="*/ 0 w 171450"/>
              <a:gd name="T1" fmla="*/ 86598 h 77787"/>
              <a:gd name="T2" fmla="*/ 213023 w 171450"/>
              <a:gd name="T3" fmla="*/ 86598 h 77787"/>
              <a:gd name="T4" fmla="*/ 426046 w 171450"/>
              <a:gd name="T5" fmla="*/ 606216 h 777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1450" h="77787">
                <a:moveTo>
                  <a:pt x="0" y="11112"/>
                </a:moveTo>
                <a:cubicBezTo>
                  <a:pt x="28575" y="5556"/>
                  <a:pt x="57150" y="0"/>
                  <a:pt x="85725" y="11112"/>
                </a:cubicBezTo>
                <a:cubicBezTo>
                  <a:pt x="114300" y="22224"/>
                  <a:pt x="142875" y="50005"/>
                  <a:pt x="171450" y="77787"/>
                </a:cubicBezTo>
              </a:path>
            </a:pathLst>
          </a:cu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8" name="TextBox 25"/>
          <p:cNvSpPr txBox="1">
            <a:spLocks noChangeArrowheads="1"/>
          </p:cNvSpPr>
          <p:nvPr/>
        </p:nvSpPr>
        <p:spPr bwMode="auto">
          <a:xfrm>
            <a:off x="781050" y="1528763"/>
            <a:ext cx="990600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Sender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0189" name="TextBox 26"/>
          <p:cNvSpPr txBox="1">
            <a:spLocks noChangeArrowheads="1"/>
          </p:cNvSpPr>
          <p:nvPr/>
        </p:nvSpPr>
        <p:spPr bwMode="auto">
          <a:xfrm>
            <a:off x="685800" y="3325813"/>
            <a:ext cx="990600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Receiver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0190" name="Rectangle 27"/>
          <p:cNvSpPr>
            <a:spLocks noChangeArrowheads="1"/>
          </p:cNvSpPr>
          <p:nvPr/>
        </p:nvSpPr>
        <p:spPr bwMode="auto">
          <a:xfrm>
            <a:off x="1600200" y="2725738"/>
            <a:ext cx="409575" cy="238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99C02869-9D42-43CB-A81C-6E984E826E9D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5120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120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1F7DF594-D2A7-4B18-8CD8-08C82D45036B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Sliding Window Protocols(3)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51206" name="Picture 4" descr="image00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2181225"/>
            <a:ext cx="8259763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2230438" y="3546475"/>
            <a:ext cx="122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发送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号帧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4797425" y="3541713"/>
            <a:ext cx="1225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发送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en-US">
                <a:ea typeface="宋体" panose="02010600030101010101" pitchFamily="2" charset="-122"/>
              </a:rPr>
              <a:t>号帧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3211513" y="3984625"/>
            <a:ext cx="168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接收确认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号帧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6021388" y="3965575"/>
            <a:ext cx="168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接收确认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号帧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7278688" y="3408363"/>
            <a:ext cx="168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接收确认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en-US">
                <a:ea typeface="宋体" panose="02010600030101010101" pitchFamily="2" charset="-122"/>
              </a:rPr>
              <a:t>号帧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/>
      <p:bldP spid="75782" grpId="0"/>
      <p:bldP spid="75783" grpId="0"/>
      <p:bldP spid="75784" grpId="0"/>
      <p:bldP spid="7578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8BF4C7DA-6C08-4021-BB91-4D00CC70B540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5222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222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C359564D-6FF9-408F-BF26-38B5D60930E6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 One-Bit Sliding Window Protocol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52230" name="Picture 4" descr="3-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21"/>
          <a:stretch>
            <a:fillRect/>
          </a:stretch>
        </p:blipFill>
        <p:spPr bwMode="auto">
          <a:xfrm>
            <a:off x="1757680" y="1346835"/>
            <a:ext cx="7300913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zh-CN" sz="2400">
              <a:latin typeface="Times New Roman" panose="0202050305040509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52232" name="TextBox 16"/>
          <p:cNvSpPr txBox="1">
            <a:spLocks noChangeArrowheads="1"/>
          </p:cNvSpPr>
          <p:nvPr/>
        </p:nvSpPr>
        <p:spPr bwMode="auto">
          <a:xfrm>
            <a:off x="261938" y="4676775"/>
            <a:ext cx="34480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200">
                <a:solidFill>
                  <a:srgbClr val="C00000"/>
                </a:solidFill>
                <a:ea typeface="宋体" panose="02010600030101010101" pitchFamily="2" charset="-122"/>
              </a:rPr>
              <a:t>Prepare first frame</a:t>
            </a:r>
            <a:endParaRPr lang="en-US" altLang="zh-CN" sz="120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52233" name="TextBox 18"/>
          <p:cNvSpPr txBox="1">
            <a:spLocks noChangeArrowheads="1"/>
          </p:cNvSpPr>
          <p:nvPr/>
        </p:nvSpPr>
        <p:spPr bwMode="auto">
          <a:xfrm>
            <a:off x="533400" y="5268913"/>
            <a:ext cx="1281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200">
                <a:solidFill>
                  <a:srgbClr val="00B050"/>
                </a:solidFill>
                <a:ea typeface="宋体" panose="02010600030101010101" pitchFamily="2" charset="-122"/>
              </a:rPr>
              <a:t>Launch it, and set timer</a:t>
            </a:r>
            <a:endParaRPr lang="en-US" altLang="zh-CN" sz="1200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sp>
        <p:nvSpPr>
          <p:cNvPr id="52234" name="Left Brace 19"/>
          <p:cNvSpPr/>
          <p:nvPr/>
        </p:nvSpPr>
        <p:spPr bwMode="auto">
          <a:xfrm>
            <a:off x="1652588" y="4492625"/>
            <a:ext cx="161925" cy="647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2235" name="Left Brace 21"/>
          <p:cNvSpPr/>
          <p:nvPr/>
        </p:nvSpPr>
        <p:spPr bwMode="auto">
          <a:xfrm>
            <a:off x="1633538" y="5303838"/>
            <a:ext cx="180975" cy="314325"/>
          </a:xfrm>
          <a:prstGeom prst="leftBrace">
            <a:avLst>
              <a:gd name="adj1" fmla="val 8330"/>
              <a:gd name="adj2" fmla="val 50000"/>
            </a:avLst>
          </a:prstGeom>
          <a:noFill/>
          <a:ln w="19050" algn="ctr">
            <a:solidFill>
              <a:srgbClr val="00B05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14F43C85-0737-4057-BCDA-7FB30B174984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5325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325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2CD92E2C-D31D-4DF8-B90F-FF613D9A9150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32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A One-Bit Sliding Window Protocol (ctd.)</a:t>
            </a:r>
            <a:endParaRPr lang="en-US" altLang="zh-CN" sz="4000" smtClean="0">
              <a:ea typeface="宋体" panose="02010600030101010101" pitchFamily="2" charset="-122"/>
            </a:endParaRPr>
          </a:p>
        </p:txBody>
      </p:sp>
      <p:pic>
        <p:nvPicPr>
          <p:cNvPr id="53254" name="Picture 4" descr="3-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7"/>
          <a:stretch>
            <a:fillRect/>
          </a:stretch>
        </p:blipFill>
        <p:spPr bwMode="auto">
          <a:xfrm>
            <a:off x="1979613" y="1538288"/>
            <a:ext cx="69723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TextBox 12"/>
          <p:cNvSpPr txBox="1">
            <a:spLocks noChangeArrowheads="1"/>
          </p:cNvSpPr>
          <p:nvPr/>
        </p:nvSpPr>
        <p:spPr bwMode="auto">
          <a:xfrm>
            <a:off x="795338" y="2601913"/>
            <a:ext cx="1792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If a frame with new data then deliver it</a:t>
            </a:r>
            <a:endParaRPr lang="en-US" altLang="zh-CN" sz="12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53256" name="Left Brace 14"/>
          <p:cNvSpPr/>
          <p:nvPr/>
        </p:nvSpPr>
        <p:spPr bwMode="auto">
          <a:xfrm>
            <a:off x="2590800" y="2530475"/>
            <a:ext cx="161925" cy="647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53257" name="Straight Connector 15"/>
          <p:cNvCxnSpPr>
            <a:cxnSpLocks noChangeShapeType="1"/>
            <a:endCxn id="53256" idx="1"/>
          </p:cNvCxnSpPr>
          <p:nvPr/>
        </p:nvCxnSpPr>
        <p:spPr bwMode="auto">
          <a:xfrm>
            <a:off x="2209800" y="2854325"/>
            <a:ext cx="381000" cy="0"/>
          </a:xfrm>
          <a:prstGeom prst="line">
            <a:avLst/>
          </a:prstGeom>
          <a:noFill/>
          <a:ln w="19050" algn="ctr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58" name="Left Brace 16"/>
          <p:cNvSpPr/>
          <p:nvPr/>
        </p:nvSpPr>
        <p:spPr bwMode="auto">
          <a:xfrm>
            <a:off x="2112963" y="5135563"/>
            <a:ext cx="180975" cy="314325"/>
          </a:xfrm>
          <a:prstGeom prst="leftBrace">
            <a:avLst>
              <a:gd name="adj1" fmla="val 8330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3259" name="TextBox 18"/>
          <p:cNvSpPr txBox="1">
            <a:spLocks noChangeArrowheads="1"/>
          </p:cNvSpPr>
          <p:nvPr/>
        </p:nvSpPr>
        <p:spPr bwMode="auto">
          <a:xfrm>
            <a:off x="74613" y="1724025"/>
            <a:ext cx="3448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Wait for frame or timeout</a:t>
            </a:r>
            <a:endParaRPr lang="en-US" altLang="zh-CN" sz="12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cxnSp>
        <p:nvCxnSpPr>
          <p:cNvPr id="53260" name="Straight Arrow Connector 19"/>
          <p:cNvCxnSpPr>
            <a:cxnSpLocks noChangeShapeType="1"/>
          </p:cNvCxnSpPr>
          <p:nvPr/>
        </p:nvCxnSpPr>
        <p:spPr bwMode="auto">
          <a:xfrm>
            <a:off x="1833563" y="1874838"/>
            <a:ext cx="533400" cy="1587"/>
          </a:xfrm>
          <a:prstGeom prst="straightConnector1">
            <a:avLst/>
          </a:prstGeom>
          <a:noFill/>
          <a:ln w="19050" algn="ctr">
            <a:solidFill>
              <a:srgbClr val="C0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61" name="TextBox 20"/>
          <p:cNvSpPr txBox="1">
            <a:spLocks noChangeArrowheads="1"/>
          </p:cNvSpPr>
          <p:nvPr/>
        </p:nvSpPr>
        <p:spPr bwMode="auto">
          <a:xfrm>
            <a:off x="255588" y="4464050"/>
            <a:ext cx="34480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(Otherwise it was a timeout)</a:t>
            </a:r>
            <a:endParaRPr lang="en-US" altLang="zh-CN" sz="12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53262" name="TextBox 22"/>
          <p:cNvSpPr txBox="1">
            <a:spLocks noChangeArrowheads="1"/>
          </p:cNvSpPr>
          <p:nvPr/>
        </p:nvSpPr>
        <p:spPr bwMode="auto">
          <a:xfrm>
            <a:off x="373063" y="3530600"/>
            <a:ext cx="2373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If an ack for last send then prepare for next data frame</a:t>
            </a:r>
            <a:endParaRPr lang="en-US" altLang="zh-CN" sz="12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53263" name="Left Brace 23"/>
          <p:cNvSpPr/>
          <p:nvPr/>
        </p:nvSpPr>
        <p:spPr bwMode="auto">
          <a:xfrm>
            <a:off x="2584450" y="3441700"/>
            <a:ext cx="161925" cy="647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53264" name="Straight Connector 24"/>
          <p:cNvCxnSpPr>
            <a:cxnSpLocks noChangeShapeType="1"/>
            <a:endCxn id="53263" idx="1"/>
          </p:cNvCxnSpPr>
          <p:nvPr/>
        </p:nvCxnSpPr>
        <p:spPr bwMode="auto">
          <a:xfrm>
            <a:off x="2203450" y="3765550"/>
            <a:ext cx="381000" cy="0"/>
          </a:xfrm>
          <a:prstGeom prst="line">
            <a:avLst/>
          </a:prstGeom>
          <a:noFill/>
          <a:ln w="19050" algn="ctr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65" name="TextBox 25"/>
          <p:cNvSpPr txBox="1">
            <a:spLocks noChangeArrowheads="1"/>
          </p:cNvSpPr>
          <p:nvPr/>
        </p:nvSpPr>
        <p:spPr bwMode="auto">
          <a:xfrm>
            <a:off x="211138" y="5046663"/>
            <a:ext cx="21828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Send next data frame or retransmit old one;  ack the last data we received</a:t>
            </a:r>
            <a:endParaRPr lang="en-US" altLang="zh-CN" sz="12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AAC1C536-A60D-47B1-AF08-10CF612EBA3E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89A82B0C-E362-4788-8B7F-EAEA2C745B25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Services Provided to Network Layer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43163" y="5310188"/>
            <a:ext cx="6451600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mtClean="0">
                <a:ea typeface="宋体" panose="02010600030101010101" pitchFamily="2" charset="-122"/>
              </a:rPr>
              <a:t> Virtual communication.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mtClean="0">
                <a:ea typeface="宋体" panose="02010600030101010101" pitchFamily="2" charset="-122"/>
              </a:rPr>
              <a:t> Actual communication.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7175" name="Picture 4" descr="3-0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498600"/>
            <a:ext cx="6311900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AE6463D4-EF38-4B31-8DB0-238A4C6E4585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5427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427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B3D89668-02CB-4565-AE31-77D58958C60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A One-Bit Sliding Window Protocol (2)</a:t>
            </a:r>
            <a:endParaRPr lang="en-US" altLang="zh-CN" sz="4000" smtClean="0">
              <a:ea typeface="宋体" panose="02010600030101010101" pitchFamily="2" charset="-122"/>
            </a:endParaRP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263" y="5416550"/>
            <a:ext cx="8153400" cy="12271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000" smtClean="0">
                <a:ea typeface="宋体" panose="02010600030101010101" pitchFamily="2" charset="-122"/>
              </a:rPr>
              <a:t>        </a:t>
            </a:r>
            <a:r>
              <a:rPr lang="en-US" altLang="zh-CN" sz="2000" smtClean="0">
                <a:ea typeface="宋体" panose="02010600030101010101" pitchFamily="2" charset="-122"/>
              </a:rPr>
              <a:t>Two scenarios for protocol 4. </a:t>
            </a: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z="2000" smtClean="0">
                <a:ea typeface="宋体" panose="02010600030101010101" pitchFamily="2" charset="-122"/>
              </a:rPr>
              <a:t> Normal case. </a:t>
            </a: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z="2000" smtClean="0">
                <a:ea typeface="宋体" panose="02010600030101010101" pitchFamily="2" charset="-122"/>
              </a:rPr>
              <a:t> Abnormal case.  </a:t>
            </a:r>
            <a:endParaRPr lang="en-US" altLang="zh-CN" sz="2000" smtClean="0">
              <a:ea typeface="宋体" panose="02010600030101010101" pitchFamily="2" charset="-122"/>
            </a:endParaRPr>
          </a:p>
        </p:txBody>
      </p:sp>
      <p:grpSp>
        <p:nvGrpSpPr>
          <p:cNvPr id="54279" name="Group 33"/>
          <p:cNvGrpSpPr/>
          <p:nvPr/>
        </p:nvGrpSpPr>
        <p:grpSpPr bwMode="auto">
          <a:xfrm>
            <a:off x="685800" y="1477963"/>
            <a:ext cx="7781925" cy="3752850"/>
            <a:chOff x="681037" y="3000375"/>
            <a:chExt cx="7781925" cy="3752850"/>
          </a:xfrm>
        </p:grpSpPr>
        <p:grpSp>
          <p:nvGrpSpPr>
            <p:cNvPr id="54283" name="Group 18"/>
            <p:cNvGrpSpPr/>
            <p:nvPr/>
          </p:nvGrpSpPr>
          <p:grpSpPr bwMode="auto">
            <a:xfrm>
              <a:off x="681037" y="3000375"/>
              <a:ext cx="7781925" cy="3752850"/>
              <a:chOff x="681037" y="2962275"/>
              <a:chExt cx="7781925" cy="3752850"/>
            </a:xfrm>
          </p:grpSpPr>
          <p:grpSp>
            <p:nvGrpSpPr>
              <p:cNvPr id="54289" name="Group 7"/>
              <p:cNvGrpSpPr/>
              <p:nvPr/>
            </p:nvGrpSpPr>
            <p:grpSpPr bwMode="auto">
              <a:xfrm>
                <a:off x="681037" y="2962275"/>
                <a:ext cx="7781925" cy="3752850"/>
                <a:chOff x="609600" y="1323975"/>
                <a:chExt cx="7781925" cy="3752850"/>
              </a:xfrm>
            </p:grpSpPr>
            <p:pic>
              <p:nvPicPr>
                <p:cNvPr id="54293" name="Picture 2"/>
                <p:cNvPicPr>
                  <a:picLocks noChangeAspect="1" noChangeArrowheads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460" b="4460"/>
                <a:stretch>
                  <a:fillRect/>
                </a:stretch>
              </p:blipFill>
              <p:spPr bwMode="auto">
                <a:xfrm>
                  <a:off x="609600" y="1323975"/>
                  <a:ext cx="7781925" cy="36957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4294" name="Rectangle 5"/>
                <p:cNvSpPr>
                  <a:spLocks noChangeArrowheads="1"/>
                </p:cNvSpPr>
                <p:nvPr/>
              </p:nvSpPr>
              <p:spPr bwMode="auto">
                <a:xfrm>
                  <a:off x="2352675" y="4829175"/>
                  <a:ext cx="34290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9pPr>
                </a:lstStyle>
                <a:p>
                  <a:pPr algn="ctr" eaLnBrk="1" hangingPunct="1"/>
                  <a:endParaRPr lang="en-US" altLang="zh-CN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295" name="Rectangle 6"/>
                <p:cNvSpPr>
                  <a:spLocks noChangeArrowheads="1"/>
                </p:cNvSpPr>
                <p:nvPr/>
              </p:nvSpPr>
              <p:spPr bwMode="auto">
                <a:xfrm>
                  <a:off x="6210300" y="4838700"/>
                  <a:ext cx="34290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</a:defRPr>
                  </a:lvl9pPr>
                </a:lstStyle>
                <a:p>
                  <a:pPr algn="ctr" eaLnBrk="1" hangingPunct="1"/>
                  <a:endParaRPr lang="en-US" altLang="zh-CN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4290" name="Rectangle 12"/>
              <p:cNvSpPr>
                <a:spLocks noChangeArrowheads="1"/>
              </p:cNvSpPr>
              <p:nvPr/>
            </p:nvSpPr>
            <p:spPr bwMode="auto">
              <a:xfrm>
                <a:off x="4333875" y="2971800"/>
                <a:ext cx="381000" cy="3638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pPr algn="ctr" eaLnBrk="1" hangingPunct="1"/>
                <a:endParaRPr lang="en-US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54291" name="TextBox 11"/>
              <p:cNvSpPr txBox="1">
                <a:spLocks noChangeArrowheads="1"/>
              </p:cNvSpPr>
              <p:nvPr/>
            </p:nvSpPr>
            <p:spPr bwMode="auto">
              <a:xfrm>
                <a:off x="4252913" y="5686425"/>
                <a:ext cx="79057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en-US" altLang="zh-CN" sz="1300">
                    <a:ea typeface="宋体" panose="02010600030101010101" pitchFamily="2" charset="-122"/>
                  </a:rPr>
                  <a:t>Time</a:t>
                </a:r>
                <a:endParaRPr lang="en-US" altLang="zh-CN" sz="1300">
                  <a:ea typeface="宋体" panose="02010600030101010101" pitchFamily="2" charset="-122"/>
                </a:endParaRPr>
              </a:p>
            </p:txBody>
          </p:sp>
          <p:cxnSp>
            <p:nvCxnSpPr>
              <p:cNvPr id="54292" name="Straight Arrow Connector 16"/>
              <p:cNvCxnSpPr>
                <a:cxnSpLocks noChangeShapeType="1"/>
              </p:cNvCxnSpPr>
              <p:nvPr/>
            </p:nvCxnSpPr>
            <p:spPr bwMode="auto">
              <a:xfrm rot="5400000">
                <a:off x="3261122" y="4358084"/>
                <a:ext cx="2620169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4284" name="Straight Arrow Connector 22"/>
            <p:cNvCxnSpPr>
              <a:cxnSpLocks noChangeShapeType="1"/>
            </p:cNvCxnSpPr>
            <p:nvPr/>
          </p:nvCxnSpPr>
          <p:spPr bwMode="auto">
            <a:xfrm rot="5400000">
              <a:off x="5895833" y="3630305"/>
              <a:ext cx="1030406" cy="880280"/>
            </a:xfrm>
            <a:prstGeom prst="straightConnector1">
              <a:avLst/>
            </a:prstGeom>
            <a:noFill/>
            <a:ln w="19050" algn="ctr">
              <a:solidFill>
                <a:srgbClr val="FF2BD8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5" name="Straight Arrow Connector 23"/>
            <p:cNvCxnSpPr>
              <a:cxnSpLocks noChangeShapeType="1"/>
            </p:cNvCxnSpPr>
            <p:nvPr/>
          </p:nvCxnSpPr>
          <p:spPr bwMode="auto">
            <a:xfrm>
              <a:off x="6080078" y="4095706"/>
              <a:ext cx="689211" cy="128276"/>
            </a:xfrm>
            <a:prstGeom prst="straightConnector1">
              <a:avLst/>
            </a:prstGeom>
            <a:noFill/>
            <a:ln w="19050" algn="ctr">
              <a:solidFill>
                <a:srgbClr val="FF2BD8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6" name="Straight Arrow Connector 25"/>
            <p:cNvCxnSpPr>
              <a:cxnSpLocks noChangeShapeType="1"/>
            </p:cNvCxnSpPr>
            <p:nvPr/>
          </p:nvCxnSpPr>
          <p:spPr bwMode="auto">
            <a:xfrm>
              <a:off x="6057331" y="5504597"/>
              <a:ext cx="698311" cy="131928"/>
            </a:xfrm>
            <a:prstGeom prst="straightConnector1">
              <a:avLst/>
            </a:prstGeom>
            <a:noFill/>
            <a:ln w="19050" algn="ctr">
              <a:solidFill>
                <a:srgbClr val="FF2BD8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7" name="Straight Arrow Connector 26"/>
            <p:cNvCxnSpPr>
              <a:cxnSpLocks noChangeShapeType="1"/>
            </p:cNvCxnSpPr>
            <p:nvPr/>
          </p:nvCxnSpPr>
          <p:spPr bwMode="auto">
            <a:xfrm rot="10800000" flipV="1">
              <a:off x="5991367" y="5113361"/>
              <a:ext cx="821140" cy="789296"/>
            </a:xfrm>
            <a:prstGeom prst="straightConnector1">
              <a:avLst/>
            </a:prstGeom>
            <a:noFill/>
            <a:ln w="19050" algn="ctr">
              <a:solidFill>
                <a:srgbClr val="FF2BD8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8" name="Straight Arrow Connector 28"/>
            <p:cNvCxnSpPr>
              <a:cxnSpLocks noChangeShapeType="1"/>
            </p:cNvCxnSpPr>
            <p:nvPr/>
          </p:nvCxnSpPr>
          <p:spPr bwMode="auto">
            <a:xfrm rot="10800000" flipV="1">
              <a:off x="2169995" y="5586483"/>
              <a:ext cx="775647" cy="17969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4280" name="TextBox 34"/>
          <p:cNvSpPr txBox="1">
            <a:spLocks noChangeArrowheads="1"/>
          </p:cNvSpPr>
          <p:nvPr/>
        </p:nvSpPr>
        <p:spPr bwMode="auto">
          <a:xfrm>
            <a:off x="1095375" y="4829175"/>
            <a:ext cx="7248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/>
            <a:r>
              <a:rPr lang="en-US" altLang="zh-CN" sz="1400">
                <a:solidFill>
                  <a:srgbClr val="C00000"/>
                </a:solidFill>
                <a:ea typeface="宋体" panose="02010600030101010101" pitchFamily="2" charset="-122"/>
              </a:rPr>
              <a:t>Notation is (seq, ack, frame number). Asterisk indicates frame accepted by network layer .</a:t>
            </a:r>
            <a:endParaRPr lang="en-US" altLang="zh-CN" sz="140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54281" name="文本框 1"/>
          <p:cNvSpPr txBox="1">
            <a:spLocks noChangeArrowheads="1"/>
          </p:cNvSpPr>
          <p:nvPr/>
        </p:nvSpPr>
        <p:spPr bwMode="auto">
          <a:xfrm>
            <a:off x="2590800" y="42672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a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282" name="文本框 25"/>
          <p:cNvSpPr txBox="1">
            <a:spLocks noChangeArrowheads="1"/>
          </p:cNvSpPr>
          <p:nvPr/>
        </p:nvSpPr>
        <p:spPr bwMode="auto">
          <a:xfrm>
            <a:off x="5819775" y="4310063"/>
            <a:ext cx="773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9AE02E93-2873-415B-BECF-13E20F43ECB6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5529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530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13CF11BA-844F-4669-8AF3-0BA5C85B0EA9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 One-Bit Sliding Window Protocol (3)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55302" name="Rectangle 4"/>
          <p:cNvSpPr>
            <a:spLocks noChangeArrowheads="1"/>
          </p:cNvSpPr>
          <p:nvPr/>
        </p:nvSpPr>
        <p:spPr bwMode="auto">
          <a:xfrm>
            <a:off x="0" y="1212850"/>
            <a:ext cx="8105775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B is channel capacity (bits/sec)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L is frame size (bits)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R is round-trip propagation time (sec)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The time needed to transmit a frame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>
                <a:ea typeface="宋体" panose="02010600030101010101" pitchFamily="2" charset="-122"/>
              </a:rPr>
              <a:t>             L/B + R/2 + R/2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Line utilization = L / (L + B*R)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Pipelining</a:t>
            </a:r>
            <a:r>
              <a:rPr lang="zh-CN" altLang="en-US" sz="2800" b="1">
                <a:ea typeface="宋体" panose="02010600030101010101" pitchFamily="2" charset="-122"/>
              </a:rPr>
              <a:t>（流水线）</a:t>
            </a:r>
            <a:endParaRPr lang="zh-CN" altLang="en-US" sz="2800" b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6C8CA7BE-9321-4A57-98F3-977021DD563A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5632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632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89E41AC9-4130-419E-8496-2AD53642367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628650" y="693738"/>
            <a:ext cx="78867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00B050"/>
                </a:solidFill>
                <a:ea typeface="宋体" panose="02010600030101010101" pitchFamily="2" charset="-122"/>
              </a:rPr>
              <a:t>讨论：</a:t>
            </a:r>
            <a:endParaRPr lang="en-US" altLang="zh-CN" sz="2800">
              <a:solidFill>
                <a:srgbClr val="00B05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在协议</a:t>
            </a:r>
            <a:r>
              <a:rPr lang="en-US" altLang="zh-CN" sz="2800">
                <a:ea typeface="宋体" panose="02010600030101010101" pitchFamily="2" charset="-122"/>
              </a:rPr>
              <a:t>4</a:t>
            </a:r>
            <a:r>
              <a:rPr lang="zh-CN" altLang="en-US" sz="2800">
                <a:ea typeface="宋体" panose="02010600030101010101" pitchFamily="2" charset="-122"/>
              </a:rPr>
              <a:t>中</a:t>
            </a:r>
            <a:endParaRPr lang="zh-CN" altLang="en-US" sz="2800">
              <a:ea typeface="宋体" panose="02010600030101010101" pitchFamily="2" charset="-122"/>
            </a:endParaRPr>
          </a:p>
          <a:p>
            <a:r>
              <a:rPr lang="zh-CN" altLang="en-US" sz="2800">
                <a:ea typeface="宋体" panose="02010600030101010101" pitchFamily="2" charset="-122"/>
              </a:rPr>
              <a:t> （</a:t>
            </a:r>
            <a:r>
              <a:rPr lang="en-US" altLang="zh-CN" sz="2800">
                <a:ea typeface="宋体" panose="02010600030101010101" pitchFamily="2" charset="-122"/>
              </a:rPr>
              <a:t>1</a:t>
            </a:r>
            <a:r>
              <a:rPr lang="zh-CN" altLang="en-US" sz="2800">
                <a:ea typeface="宋体" panose="02010600030101010101" pitchFamily="2" charset="-122"/>
              </a:rPr>
              <a:t>）当发送方在第</a:t>
            </a:r>
            <a:r>
              <a:rPr lang="en-US" altLang="zh-CN" sz="2800">
                <a:ea typeface="宋体" panose="02010600030101010101" pitchFamily="2" charset="-122"/>
              </a:rPr>
              <a:t>48</a:t>
            </a:r>
            <a:r>
              <a:rPr lang="zh-CN" altLang="en-US" sz="2800">
                <a:ea typeface="宋体" panose="02010600030101010101" pitchFamily="2" charset="-122"/>
              </a:rPr>
              <a:t>页倒数第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zh-CN" altLang="en-US" sz="2800">
                <a:ea typeface="宋体" panose="02010600030101010101" pitchFamily="2" charset="-122"/>
              </a:rPr>
              <a:t>行语句中发送的一个数据帧丢失了，接收方执行何种动作？</a:t>
            </a:r>
            <a:endParaRPr lang="zh-CN" altLang="en-US" sz="2800">
              <a:ea typeface="宋体" panose="02010600030101010101" pitchFamily="2" charset="-122"/>
            </a:endParaRPr>
          </a:p>
          <a:p>
            <a:r>
              <a:rPr lang="zh-CN" altLang="en-US" sz="2800">
                <a:ea typeface="宋体" panose="02010600030101010101" pitchFamily="2" charset="-122"/>
              </a:rPr>
              <a:t>（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zh-CN" altLang="en-US" sz="2800">
                <a:ea typeface="宋体" panose="02010600030101010101" pitchFamily="2" charset="-122"/>
              </a:rPr>
              <a:t>）当发送方在第</a:t>
            </a:r>
            <a:r>
              <a:rPr lang="en-US" altLang="zh-CN" sz="2800">
                <a:ea typeface="宋体" panose="02010600030101010101" pitchFamily="2" charset="-122"/>
              </a:rPr>
              <a:t>48</a:t>
            </a:r>
            <a:r>
              <a:rPr lang="zh-CN" altLang="en-US" sz="2800">
                <a:ea typeface="宋体" panose="02010600030101010101" pitchFamily="2" charset="-122"/>
              </a:rPr>
              <a:t>页倒数第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zh-CN" altLang="en-US" sz="2800">
                <a:ea typeface="宋体" panose="02010600030101010101" pitchFamily="2" charset="-122"/>
              </a:rPr>
              <a:t>行语句中发送的一个数据帧丢失了，发送方执行何种动作？</a:t>
            </a:r>
            <a:endParaRPr lang="zh-CN" altLang="en-US" sz="2800">
              <a:ea typeface="宋体" panose="02010600030101010101" pitchFamily="2" charset="-122"/>
            </a:endParaRPr>
          </a:p>
          <a:p>
            <a:r>
              <a:rPr lang="zh-CN" altLang="en-US" sz="2800">
                <a:ea typeface="宋体" panose="02010600030101010101" pitchFamily="2" charset="-122"/>
              </a:rPr>
              <a:t>（</a:t>
            </a:r>
            <a:r>
              <a:rPr lang="en-US" altLang="zh-CN" sz="2800">
                <a:ea typeface="宋体" panose="02010600030101010101" pitchFamily="2" charset="-122"/>
              </a:rPr>
              <a:t>3</a:t>
            </a:r>
            <a:r>
              <a:rPr lang="zh-CN" altLang="en-US" sz="2800">
                <a:ea typeface="宋体" panose="02010600030101010101" pitchFamily="2" charset="-122"/>
              </a:rPr>
              <a:t>）当接收方正确收到发送方在第</a:t>
            </a:r>
            <a:r>
              <a:rPr lang="en-US" altLang="zh-CN" sz="2800">
                <a:ea typeface="宋体" panose="02010600030101010101" pitchFamily="2" charset="-122"/>
              </a:rPr>
              <a:t>48</a:t>
            </a:r>
            <a:r>
              <a:rPr lang="zh-CN" altLang="en-US" sz="2800">
                <a:ea typeface="宋体" panose="02010600030101010101" pitchFamily="2" charset="-122"/>
              </a:rPr>
              <a:t>页倒数第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zh-CN" altLang="en-US" sz="2800">
                <a:ea typeface="宋体" panose="02010600030101010101" pitchFamily="2" charset="-122"/>
              </a:rPr>
              <a:t>行语句中发送的一个数据帧，并发送了该数据帧的确认，但该确认帧丢失了，发送方执行何种动作？</a:t>
            </a:r>
            <a:endParaRPr lang="zh-CN" altLang="en-US" sz="2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5AC898FF-2429-4C02-BF5D-B74239A39F19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5734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734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C5678955-6BE4-40CF-B8C4-9F599CD310E6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Sliding Window Protocol Using Go Back N</a:t>
            </a:r>
            <a:r>
              <a:rPr lang="zh-CN" altLang="en-US" sz="4000" smtClean="0">
                <a:ea typeface="宋体" panose="02010600030101010101" pitchFamily="2" charset="-122"/>
              </a:rPr>
              <a:t>（</a:t>
            </a:r>
            <a:r>
              <a:rPr lang="en-US" altLang="zh-CN" sz="4000" smtClean="0">
                <a:ea typeface="宋体" panose="02010600030101010101" pitchFamily="2" charset="-122"/>
              </a:rPr>
              <a:t>1</a:t>
            </a:r>
            <a:r>
              <a:rPr lang="zh-CN" altLang="en-US" sz="4000" smtClean="0">
                <a:ea typeface="宋体" panose="02010600030101010101" pitchFamily="2" charset="-122"/>
              </a:rPr>
              <a:t>）</a:t>
            </a:r>
            <a:endParaRPr lang="zh-CN" altLang="en-US" sz="4000" smtClean="0">
              <a:ea typeface="宋体" panose="02010600030101010101" pitchFamily="2" charset="-122"/>
            </a:endParaRPr>
          </a:p>
        </p:txBody>
      </p:sp>
      <p:sp>
        <p:nvSpPr>
          <p:cNvPr id="57350" name="Rectangle 4"/>
          <p:cNvSpPr>
            <a:spLocks noChangeArrowheads="1"/>
          </p:cNvSpPr>
          <p:nvPr/>
        </p:nvSpPr>
        <p:spPr bwMode="auto">
          <a:xfrm>
            <a:off x="160338" y="1220788"/>
            <a:ext cx="810577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Receiver’s window size is 1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Receiver only accept frame in order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Piggyback  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Ack for frame n means n - 1, n - 2, and so on are also acknowledged. 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Sending window &lt; MAX_SEQ+1</a:t>
            </a:r>
            <a:endParaRPr lang="en-US" altLang="zh-CN" sz="2800" b="1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No more than MAX_SEQ unacknowledged frames outstanding at any time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Bandwidth efficiency is lower</a:t>
            </a: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Buffer space is smaller  </a:t>
            </a:r>
            <a:endParaRPr lang="en-US" altLang="zh-CN" sz="2800" b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15FA5F2C-E3D8-4342-9E61-1BD95F4404B3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5837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837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67AB4D20-58C3-46AF-86B1-D7C25BD5BF3A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8373" name="Title 1"/>
          <p:cNvSpPr>
            <a:spLocks noGrp="1"/>
          </p:cNvSpPr>
          <p:nvPr>
            <p:ph type="title"/>
          </p:nvPr>
        </p:nvSpPr>
        <p:spPr>
          <a:xfrm>
            <a:off x="-161925" y="0"/>
            <a:ext cx="91440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Go-Back-N (2)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8374" name="Content Placeholder 2"/>
          <p:cNvSpPr>
            <a:spLocks noGrp="1"/>
          </p:cNvSpPr>
          <p:nvPr>
            <p:ph idx="1"/>
          </p:nvPr>
        </p:nvSpPr>
        <p:spPr>
          <a:xfrm>
            <a:off x="752475" y="1611313"/>
            <a:ext cx="7791450" cy="45989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Receiver only accepts/acks frames that arrive in order: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Discards frames that follow a missing/error frame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Sender times out and resends all outstanding frames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5837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7" b="12173"/>
          <a:stretch>
            <a:fillRect/>
          </a:stretch>
        </p:blipFill>
        <p:spPr bwMode="auto">
          <a:xfrm>
            <a:off x="787400" y="3314700"/>
            <a:ext cx="7759700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0B51A303-CA9C-4B14-B4FA-C544E029B789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5939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939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29D13C00-ECE8-42BC-8897-1620E231992E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8" y="660400"/>
            <a:ext cx="2632075" cy="35591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Go Back N</a:t>
            </a:r>
            <a:r>
              <a:rPr lang="zh-CN" altLang="en-US" smtClean="0">
                <a:ea typeface="宋体" panose="02010600030101010101" pitchFamily="2" charset="-122"/>
              </a:rPr>
              <a:t>（</a:t>
            </a:r>
            <a:r>
              <a:rPr lang="en-US" altLang="zh-CN" smtClean="0">
                <a:ea typeface="宋体" panose="02010600030101010101" pitchFamily="2" charset="-122"/>
              </a:rPr>
              <a:t>3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59398" name="Picture 4" descr="3-17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4"/>
          <a:stretch>
            <a:fillRect/>
          </a:stretch>
        </p:blipFill>
        <p:spPr bwMode="auto">
          <a:xfrm>
            <a:off x="2601913" y="269875"/>
            <a:ext cx="6542087" cy="599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9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zh-CN" sz="2400">
              <a:latin typeface="Times New Roman" panose="0202050305040509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6D6B2CD5-8BB0-4733-8038-07B3ADAD4041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6041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042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807280F0-B2DD-49C2-B1BC-2685E84A86D3}" type="slidenum">
              <a:rPr lang="zh-CN" altLang="en-US" smtClean="0"/>
            </a:fld>
            <a:endParaRPr lang="en-US" altLang="zh-CN" smtClean="0"/>
          </a:p>
        </p:txBody>
      </p:sp>
      <p:pic>
        <p:nvPicPr>
          <p:cNvPr id="60421" name="Picture 4" descr="3-17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38" r="5855"/>
          <a:stretch>
            <a:fillRect/>
          </a:stretch>
        </p:blipFill>
        <p:spPr bwMode="auto">
          <a:xfrm>
            <a:off x="212725" y="941388"/>
            <a:ext cx="8742363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Rectangle 5"/>
          <p:cNvSpPr>
            <a:spLocks noGrp="1" noChangeArrowheads="1"/>
          </p:cNvSpPr>
          <p:nvPr>
            <p:ph type="title"/>
          </p:nvPr>
        </p:nvSpPr>
        <p:spPr>
          <a:xfrm>
            <a:off x="-141288" y="195263"/>
            <a:ext cx="9380538" cy="846137"/>
          </a:xfrm>
          <a:noFill/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Go Back N</a:t>
            </a:r>
            <a:r>
              <a:rPr lang="zh-CN" altLang="en-US" sz="4000" smtClean="0">
                <a:ea typeface="宋体" panose="02010600030101010101" pitchFamily="2" charset="-122"/>
              </a:rPr>
              <a:t>（</a:t>
            </a:r>
            <a:r>
              <a:rPr lang="en-US" altLang="zh-CN" sz="4000" smtClean="0">
                <a:ea typeface="宋体" panose="02010600030101010101" pitchFamily="2" charset="-122"/>
              </a:rPr>
              <a:t>4</a:t>
            </a:r>
            <a:r>
              <a:rPr lang="zh-CN" altLang="en-US" sz="4000" smtClean="0">
                <a:ea typeface="宋体" panose="02010600030101010101" pitchFamily="2" charset="-122"/>
              </a:rPr>
              <a:t>）</a:t>
            </a:r>
            <a:endParaRPr lang="en-US" altLang="zh-CN" sz="4000" smtClean="0">
              <a:ea typeface="宋体" panose="02010600030101010101" pitchFamily="2" charset="-122"/>
            </a:endParaRPr>
          </a:p>
        </p:txBody>
      </p:sp>
      <p:sp>
        <p:nvSpPr>
          <p:cNvPr id="60423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zh-CN" sz="2400">
              <a:latin typeface="Times New Roman" panose="0202050305040509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35D786AB-78D5-4DFB-A2B2-CB5897F52871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6144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144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04FB0774-CCDA-469C-AF8C-7C2CB1776BE2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614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Go Back N</a:t>
            </a:r>
            <a:r>
              <a:rPr lang="zh-CN" altLang="en-US" sz="4000" smtClean="0">
                <a:ea typeface="宋体" panose="02010600030101010101" pitchFamily="2" charset="-122"/>
              </a:rPr>
              <a:t>（</a:t>
            </a:r>
            <a:r>
              <a:rPr lang="en-US" altLang="zh-CN" sz="4000" smtClean="0">
                <a:ea typeface="宋体" panose="02010600030101010101" pitchFamily="2" charset="-122"/>
              </a:rPr>
              <a:t>5</a:t>
            </a:r>
            <a:r>
              <a:rPr lang="zh-CN" altLang="en-US" sz="4000" smtClean="0">
                <a:ea typeface="宋体" panose="02010600030101010101" pitchFamily="2" charset="-122"/>
              </a:rPr>
              <a:t>）</a:t>
            </a:r>
            <a:endParaRPr lang="en-US" altLang="zh-CN" sz="4000" smtClean="0">
              <a:ea typeface="宋体" panose="02010600030101010101" pitchFamily="2" charset="-122"/>
            </a:endParaRPr>
          </a:p>
        </p:txBody>
      </p:sp>
      <p:sp>
        <p:nvSpPr>
          <p:cNvPr id="61446" name="Text Box 4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zh-CN" sz="2400">
              <a:latin typeface="Times New Roman" panose="0202050305040509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pic>
        <p:nvPicPr>
          <p:cNvPr id="61447" name="Picture 5" descr="3-17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2"/>
          <a:stretch>
            <a:fillRect/>
          </a:stretch>
        </p:blipFill>
        <p:spPr bwMode="auto">
          <a:xfrm>
            <a:off x="371475" y="900113"/>
            <a:ext cx="8323263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E2ADEF3A-426D-4DB0-B3D0-EE0989EC5DF4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6246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246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8D5ABD0A-9937-4595-8579-B5EB68228888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Go Back N</a:t>
            </a:r>
            <a:r>
              <a:rPr lang="zh-CN" altLang="en-US" sz="4000" smtClean="0">
                <a:ea typeface="宋体" panose="02010600030101010101" pitchFamily="2" charset="-122"/>
              </a:rPr>
              <a:t>（</a:t>
            </a:r>
            <a:r>
              <a:rPr lang="en-US" altLang="zh-CN" sz="4000" smtClean="0">
                <a:ea typeface="宋体" panose="02010600030101010101" pitchFamily="2" charset="-122"/>
              </a:rPr>
              <a:t>6</a:t>
            </a:r>
            <a:r>
              <a:rPr lang="zh-CN" altLang="en-US" sz="4000" smtClean="0">
                <a:ea typeface="宋体" panose="02010600030101010101" pitchFamily="2" charset="-122"/>
              </a:rPr>
              <a:t>）</a:t>
            </a:r>
            <a:endParaRPr lang="en-US" altLang="zh-CN" sz="4000" smtClean="0">
              <a:ea typeface="宋体" panose="02010600030101010101" pitchFamily="2" charset="-122"/>
            </a:endParaRPr>
          </a:p>
        </p:txBody>
      </p:sp>
      <p:pic>
        <p:nvPicPr>
          <p:cNvPr id="62470" name="Picture 5" descr="3-17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0" b="-389"/>
          <a:stretch>
            <a:fillRect/>
          </a:stretch>
        </p:blipFill>
        <p:spPr bwMode="auto">
          <a:xfrm>
            <a:off x="625475" y="773113"/>
            <a:ext cx="78486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417EBF2C-94EC-4018-8A67-CD6E2A9DDB0B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6349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349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6F38D562-CC1E-42D9-A72C-CA41782E3D6E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宋体" panose="02010600030101010101" pitchFamily="2" charset="-122"/>
              </a:rPr>
              <a:t>Go Back N (7)</a:t>
            </a:r>
            <a:endParaRPr lang="en-US" altLang="zh-CN" sz="3600" smtClean="0">
              <a:ea typeface="宋体" panose="02010600030101010101" pitchFamily="2" charset="-122"/>
            </a:endParaRPr>
          </a:p>
        </p:txBody>
      </p:sp>
      <p:sp>
        <p:nvSpPr>
          <p:cNvPr id="634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Simulation of multiple timers in software.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63495" name="Picture 4" descr="3-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747838"/>
            <a:ext cx="8504237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72D0EE88-7C92-4BE8-BCBD-7CAD331BB748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819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819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259CC071-0421-4EF0-8B89-812C6A7C3F43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Services Provided to Network Layer</a:t>
            </a:r>
            <a:r>
              <a:rPr lang="en-US" altLang="zh-CN" smtClean="0">
                <a:ea typeface="宋体" panose="02010600030101010101" pitchFamily="2" charset="-122"/>
              </a:rPr>
              <a:t>(2)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303213" y="1465263"/>
            <a:ext cx="8105775" cy="472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zh-CN" sz="2800" b="1">
                <a:latin typeface="Arial" panose="020B0604020202090204" pitchFamily="34" charset="0"/>
                <a:ea typeface="宋体" panose="02010600030101010101" pitchFamily="2" charset="-122"/>
              </a:rPr>
              <a:t>Various services</a:t>
            </a:r>
            <a:r>
              <a:rPr lang="en-US" altLang="zh-CN" sz="2000" b="1">
                <a:latin typeface="Arial" panose="020B0604020202090204" pitchFamily="34" charset="0"/>
                <a:ea typeface="宋体" panose="02010600030101010101" pitchFamily="2" charset="-122"/>
              </a:rPr>
              <a:t> </a:t>
            </a:r>
            <a:endParaRPr lang="en-US" altLang="zh-CN" sz="2000" b="1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Unacknowledged connectionless service</a:t>
            </a:r>
            <a:r>
              <a:rPr lang="en-US" altLang="zh-CN" b="1">
                <a:latin typeface="Arial" panose="020B0604020202090204" pitchFamily="34" charset="0"/>
                <a:ea typeface="宋体" panose="02010600030101010101" pitchFamily="2" charset="-122"/>
              </a:rPr>
              <a:t>, appropriate for </a:t>
            </a:r>
            <a:endParaRPr lang="en-US" altLang="zh-CN" b="1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rPr>
              <a:t>Error rate is very low</a:t>
            </a:r>
            <a:endParaRPr lang="en-US" altLang="zh-CN" sz="2000" b="1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rPr>
              <a:t>Real-time traffic</a:t>
            </a:r>
            <a:r>
              <a:rPr lang="en-US" altLang="zh-CN" sz="2000" b="1">
                <a:latin typeface="Arial" panose="020B0604020202090204" pitchFamily="34" charset="0"/>
                <a:ea typeface="宋体" panose="02010600030101010101" pitchFamily="2" charset="-122"/>
              </a:rPr>
              <a:t>, late data are worse than bad </a:t>
            </a:r>
            <a:endParaRPr lang="en-US" altLang="zh-CN" sz="2000" b="1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rPr>
              <a:t>Most LANs </a:t>
            </a:r>
            <a:r>
              <a:rPr lang="en-US" altLang="zh-CN" sz="2000" b="1">
                <a:latin typeface="Arial" panose="020B0604020202090204" pitchFamily="34" charset="0"/>
                <a:ea typeface="宋体" panose="02010600030101010101" pitchFamily="2" charset="-122"/>
              </a:rPr>
              <a:t>.</a:t>
            </a:r>
            <a:endParaRPr lang="en-US" altLang="zh-CN" sz="2000" b="1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Acknowledged connectionless service.</a:t>
            </a:r>
            <a:endParaRPr lang="en-US" altLang="zh-CN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rPr>
              <a:t>Unreliable channels, such as wireless systems </a:t>
            </a:r>
            <a:endParaRPr lang="en-US" altLang="zh-CN" sz="2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Acknowledged connection-oriented service</a:t>
            </a:r>
            <a:r>
              <a:rPr lang="en-US" altLang="zh-CN" b="1">
                <a:latin typeface="Arial" panose="020B0604020202090204" pitchFamily="34" charset="0"/>
                <a:ea typeface="宋体" panose="02010600030101010101" pitchFamily="2" charset="-122"/>
              </a:rPr>
              <a:t>.</a:t>
            </a:r>
            <a:endParaRPr lang="en-US" altLang="zh-CN" b="1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rPr>
              <a:t>WAN , Point to point</a:t>
            </a:r>
            <a:endParaRPr lang="en-US" altLang="zh-CN" sz="2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rPr>
              <a:t>Establish connection, transmit frames, release connection</a:t>
            </a:r>
            <a:endParaRPr lang="en-US" altLang="zh-CN" sz="2000" b="1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rPr>
              <a:t>Each frame sent is indeed received exactly once, all frames are received in the right order.  </a:t>
            </a:r>
            <a:endParaRPr lang="en-US" altLang="zh-CN" sz="2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EAA5D343-E166-4F28-8BE0-8C152DE856A5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6451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451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FA439BE2-2FA0-415C-A071-99D176B3C37B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anose="02010600030101010101" pitchFamily="2" charset="-122"/>
              </a:rPr>
              <a:t>A Sliding Window Protocol Using Selective Repeat</a:t>
            </a:r>
            <a:r>
              <a:rPr lang="zh-CN" altLang="en-US" sz="3200" smtClean="0">
                <a:ea typeface="宋体" panose="02010600030101010101" pitchFamily="2" charset="-122"/>
              </a:rPr>
              <a:t>（</a:t>
            </a:r>
            <a:r>
              <a:rPr lang="en-US" altLang="zh-CN" sz="3200" smtClean="0">
                <a:ea typeface="宋体" panose="02010600030101010101" pitchFamily="2" charset="-122"/>
              </a:rPr>
              <a:t>1</a:t>
            </a:r>
            <a:r>
              <a:rPr lang="zh-CN" altLang="en-US" sz="3200" smtClean="0">
                <a:ea typeface="宋体" panose="02010600030101010101" pitchFamily="2" charset="-122"/>
              </a:rPr>
              <a:t>）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6451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15913" y="1458913"/>
            <a:ext cx="8512175" cy="5246687"/>
          </a:xfrm>
          <a:noFill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Sending and receiving window is (MAX_SEQ+1)/2 </a:t>
            </a:r>
            <a:r>
              <a:rPr lang="zh-CN" altLang="en-US" b="1" smtClean="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（</a:t>
            </a:r>
            <a:r>
              <a:rPr lang="en-US" altLang="zh-CN" b="1" smtClean="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?</a:t>
            </a:r>
            <a:r>
              <a:rPr lang="zh-CN" altLang="en-US" b="1" smtClean="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）</a:t>
            </a:r>
            <a:endParaRPr lang="en-US" altLang="zh-CN" b="1" smtClean="0">
              <a:solidFill>
                <a:srgbClr val="FF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Piggyback  or independent to send ACK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Send NAK immediately when a error may happened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Bandwidth efficiency is higher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Buffer space is larger</a:t>
            </a:r>
            <a:r>
              <a:rPr lang="en-US" altLang="zh-CN" smtClean="0">
                <a:latin typeface="Arial" panose="020B0604020202090204" pitchFamily="34" charset="0"/>
                <a:ea typeface="宋体" panose="02010600030101010101" pitchFamily="2" charset="-122"/>
              </a:rPr>
              <a:t>   </a:t>
            </a:r>
            <a:endParaRPr lang="en-US" altLang="zh-CN" smtClean="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B2E9833A-FFB3-44BE-A35D-40AC4929CF17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6553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554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F8E41877-86EE-4D4B-BCFB-45FE01B04D95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655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Selective Repeat</a:t>
            </a:r>
            <a:r>
              <a:rPr lang="zh-CN" altLang="en-US" smtClean="0">
                <a:ea typeface="宋体" panose="02010600030101010101" pitchFamily="2" charset="-122"/>
              </a:rPr>
              <a:t>（</a:t>
            </a:r>
            <a:r>
              <a:rPr lang="en-US" altLang="zh-CN" smtClean="0">
                <a:ea typeface="宋体" panose="02010600030101010101" pitchFamily="2" charset="-122"/>
              </a:rPr>
              <a:t>2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r>
              <a:rPr lang="en-US" altLang="zh-CN" smtClean="0">
                <a:ea typeface="宋体" panose="02010600030101010101" pitchFamily="2" charset="-122"/>
              </a:rPr>
              <a:t>  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65542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Receiver accepts frames anywhere in receive window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u="sng" smtClean="0">
                <a:ea typeface="宋体" panose="02010600030101010101" pitchFamily="2" charset="-122"/>
              </a:rPr>
              <a:t>Cumulative ack</a:t>
            </a:r>
            <a:r>
              <a:rPr lang="en-US" altLang="zh-CN" smtClean="0">
                <a:ea typeface="宋体" panose="02010600030101010101" pitchFamily="2" charset="-122"/>
              </a:rPr>
              <a:t> indicates highest in-order frame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NAK (negative ack) causes sender retransmission of a missing frame before a timeout resends window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6554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5"/>
          <a:stretch>
            <a:fillRect/>
          </a:stretch>
        </p:blipFill>
        <p:spPr bwMode="auto">
          <a:xfrm>
            <a:off x="774700" y="3262313"/>
            <a:ext cx="80708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59F86B23-F72B-4571-987C-A0309196EC5A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6656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656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A3FB139A-09B1-413F-AC48-37C1B8E5DB15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anose="02010600030101010101" pitchFamily="2" charset="-122"/>
              </a:rPr>
              <a:t>A Sliding Window Protocol Using Selective Repeat</a:t>
            </a:r>
            <a:r>
              <a:rPr lang="zh-CN" altLang="en-US" sz="3200" smtClean="0">
                <a:ea typeface="宋体" panose="02010600030101010101" pitchFamily="2" charset="-122"/>
              </a:rPr>
              <a:t>（</a:t>
            </a:r>
            <a:r>
              <a:rPr lang="en-US" altLang="zh-CN" sz="3200" smtClean="0">
                <a:ea typeface="宋体" panose="02010600030101010101" pitchFamily="2" charset="-122"/>
              </a:rPr>
              <a:t>3</a:t>
            </a:r>
            <a:r>
              <a:rPr lang="zh-CN" altLang="en-US" sz="3200" smtClean="0">
                <a:ea typeface="宋体" panose="02010600030101010101" pitchFamily="2" charset="-122"/>
              </a:rPr>
              <a:t>）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665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8313" y="1230313"/>
            <a:ext cx="8105775" cy="5246687"/>
          </a:xfrm>
          <a:noFill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Sending and receiving window is (MAX_SEQ+1)/2 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S sends 0,1,2,3,4,5,6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R accepted and sends ACK0,1,2,3,4,5,6,but lost 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S resend 0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R sends ACK6 (new 0 received, but no 7)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S sends 7 (0 to 6 received, so 7)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R accepts 7 and 0(the old one as new one)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90204" pitchFamily="34" charset="0"/>
                <a:ea typeface="宋体" panose="02010600030101010101" pitchFamily="2" charset="-122"/>
              </a:rPr>
              <a:t>S sends new 0, rejected by R</a:t>
            </a:r>
            <a:endParaRPr lang="en-US" altLang="zh-CN" b="1" smtClean="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65F2F521-DABA-4322-BBA3-58C0B465641F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6758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758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7874CF4C-1306-4BFF-AD13-78BABEF98B65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67589" name="Rectangle 4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A Sliding Window Protocol Using Selective Repeat (4)</a:t>
            </a:r>
            <a:endParaRPr lang="en-US" altLang="zh-CN" sz="2800">
              <a:solidFill>
                <a:srgbClr val="FF0000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67590" name="Rectangle 5"/>
          <p:cNvSpPr>
            <a:spLocks noChangeArrowheads="1"/>
          </p:cNvSpPr>
          <p:nvPr/>
        </p:nvSpPr>
        <p:spPr bwMode="auto">
          <a:xfrm>
            <a:off x="776288" y="4537075"/>
            <a:ext cx="8642350" cy="209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z="2000">
                <a:ea typeface="宋体" panose="02010600030101010101" pitchFamily="2" charset="-122"/>
              </a:rPr>
              <a:t> Initial situation with a window size seven.</a:t>
            </a:r>
            <a:endParaRPr lang="en-US" altLang="zh-CN" sz="200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z="2000">
                <a:ea typeface="宋体" panose="02010600030101010101" pitchFamily="2" charset="-122"/>
              </a:rPr>
              <a:t> After seven frames sent and received, but not acknowledged.</a:t>
            </a:r>
            <a:endParaRPr lang="en-US" altLang="zh-CN" sz="200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(c)</a:t>
            </a:r>
            <a:r>
              <a:rPr lang="en-US" altLang="zh-CN" sz="2000">
                <a:ea typeface="宋体" panose="02010600030101010101" pitchFamily="2" charset="-122"/>
              </a:rPr>
              <a:t> Initial situation with a window size of four.</a:t>
            </a:r>
            <a:endParaRPr lang="en-US" altLang="zh-CN" sz="200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(d)</a:t>
            </a:r>
            <a:r>
              <a:rPr lang="en-US" altLang="zh-CN" sz="2000">
                <a:ea typeface="宋体" panose="02010600030101010101" pitchFamily="2" charset="-122"/>
              </a:rPr>
              <a:t> After four frames sent and received, but not acknowledged.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pic>
        <p:nvPicPr>
          <p:cNvPr id="6759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7" t="8119" b="23279"/>
          <a:stretch>
            <a:fillRect/>
          </a:stretch>
        </p:blipFill>
        <p:spPr bwMode="auto">
          <a:xfrm>
            <a:off x="5097463" y="1447800"/>
            <a:ext cx="34480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" t="5682" r="44061" b="19626"/>
          <a:stretch>
            <a:fillRect/>
          </a:stretch>
        </p:blipFill>
        <p:spPr bwMode="auto">
          <a:xfrm>
            <a:off x="258763" y="1390650"/>
            <a:ext cx="4267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93" name="Straight Arrow Connector 9"/>
          <p:cNvCxnSpPr>
            <a:cxnSpLocks noChangeShapeType="1"/>
          </p:cNvCxnSpPr>
          <p:nvPr/>
        </p:nvCxnSpPr>
        <p:spPr bwMode="auto">
          <a:xfrm rot="5400000">
            <a:off x="1515269" y="2266156"/>
            <a:ext cx="533400" cy="15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4" name="Straight Arrow Connector 10"/>
          <p:cNvCxnSpPr>
            <a:cxnSpLocks noChangeShapeType="1"/>
          </p:cNvCxnSpPr>
          <p:nvPr/>
        </p:nvCxnSpPr>
        <p:spPr bwMode="auto">
          <a:xfrm rot="5400000">
            <a:off x="5268119" y="2275681"/>
            <a:ext cx="533400" cy="15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595" name="TextBox 11"/>
          <p:cNvSpPr txBox="1">
            <a:spLocks noChangeArrowheads="1"/>
          </p:cNvSpPr>
          <p:nvPr/>
        </p:nvSpPr>
        <p:spPr bwMode="auto">
          <a:xfrm>
            <a:off x="1801813" y="2085975"/>
            <a:ext cx="1093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Originals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596" name="TextBox 12"/>
          <p:cNvSpPr txBox="1">
            <a:spLocks noChangeArrowheads="1"/>
          </p:cNvSpPr>
          <p:nvPr/>
        </p:nvSpPr>
        <p:spPr bwMode="auto">
          <a:xfrm>
            <a:off x="5564188" y="2095500"/>
            <a:ext cx="1093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Originals</a:t>
            </a:r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67597" name="Straight Arrow Connector 13"/>
          <p:cNvCxnSpPr>
            <a:cxnSpLocks noChangeShapeType="1"/>
          </p:cNvCxnSpPr>
          <p:nvPr/>
        </p:nvCxnSpPr>
        <p:spPr bwMode="auto">
          <a:xfrm rot="5400000">
            <a:off x="3039269" y="2256631"/>
            <a:ext cx="533400" cy="1588"/>
          </a:xfrm>
          <a:prstGeom prst="straightConnector1">
            <a:avLst/>
          </a:prstGeom>
          <a:noFill/>
          <a:ln w="19050" algn="ctr">
            <a:solidFill>
              <a:srgbClr val="FF2BD8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598" name="TextBox 14"/>
          <p:cNvSpPr txBox="1">
            <a:spLocks noChangeArrowheads="1"/>
          </p:cNvSpPr>
          <p:nvPr/>
        </p:nvSpPr>
        <p:spPr bwMode="auto">
          <a:xfrm>
            <a:off x="3325813" y="2076450"/>
            <a:ext cx="14144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Retransmits</a:t>
            </a:r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67599" name="Straight Arrow Connector 15"/>
          <p:cNvCxnSpPr>
            <a:cxnSpLocks noChangeShapeType="1"/>
          </p:cNvCxnSpPr>
          <p:nvPr/>
        </p:nvCxnSpPr>
        <p:spPr bwMode="auto">
          <a:xfrm rot="5400000">
            <a:off x="6868319" y="2294731"/>
            <a:ext cx="533400" cy="1588"/>
          </a:xfrm>
          <a:prstGeom prst="straightConnector1">
            <a:avLst/>
          </a:prstGeom>
          <a:noFill/>
          <a:ln w="19050" algn="ctr">
            <a:solidFill>
              <a:srgbClr val="FF2BD8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600" name="TextBox 16"/>
          <p:cNvSpPr txBox="1">
            <a:spLocks noChangeArrowheads="1"/>
          </p:cNvSpPr>
          <p:nvPr/>
        </p:nvSpPr>
        <p:spPr bwMode="auto">
          <a:xfrm>
            <a:off x="7154863" y="2114550"/>
            <a:ext cx="14144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Retransmits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601" name="Rectangle 19"/>
          <p:cNvSpPr>
            <a:spLocks noChangeArrowheads="1"/>
          </p:cNvSpPr>
          <p:nvPr/>
        </p:nvSpPr>
        <p:spPr bwMode="auto">
          <a:xfrm>
            <a:off x="2925763" y="2628900"/>
            <a:ext cx="1171575" cy="41910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602" name="TextBox 20"/>
          <p:cNvSpPr txBox="1">
            <a:spLocks noChangeArrowheads="1"/>
          </p:cNvSpPr>
          <p:nvPr/>
        </p:nvSpPr>
        <p:spPr bwMode="auto">
          <a:xfrm>
            <a:off x="1965325" y="3448050"/>
            <a:ext cx="3295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New receive window overlaps old –  retransmits ambiguous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603" name="TextBox 21"/>
          <p:cNvSpPr txBox="1">
            <a:spLocks noChangeArrowheads="1"/>
          </p:cNvSpPr>
          <p:nvPr/>
        </p:nvSpPr>
        <p:spPr bwMode="auto">
          <a:xfrm>
            <a:off x="5868988" y="3503613"/>
            <a:ext cx="31908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New and old receive window don’t overlap –  no ambiguity</a:t>
            </a:r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67604" name="Straight Arrow Connector 23"/>
          <p:cNvCxnSpPr>
            <a:cxnSpLocks noChangeShapeType="1"/>
          </p:cNvCxnSpPr>
          <p:nvPr/>
        </p:nvCxnSpPr>
        <p:spPr bwMode="auto">
          <a:xfrm flipH="1" flipV="1">
            <a:off x="3544888" y="3124200"/>
            <a:ext cx="1587" cy="4095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5" name="Straight Arrow Connector 27"/>
          <p:cNvCxnSpPr>
            <a:cxnSpLocks noChangeShapeType="1"/>
          </p:cNvCxnSpPr>
          <p:nvPr/>
        </p:nvCxnSpPr>
        <p:spPr bwMode="auto">
          <a:xfrm flipV="1">
            <a:off x="7820025" y="3105150"/>
            <a:ext cx="1588" cy="428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6" name="Straight Arrow Connector 28"/>
          <p:cNvCxnSpPr>
            <a:cxnSpLocks noChangeShapeType="1"/>
          </p:cNvCxnSpPr>
          <p:nvPr/>
        </p:nvCxnSpPr>
        <p:spPr bwMode="auto">
          <a:xfrm flipH="1" flipV="1">
            <a:off x="7097713" y="3086100"/>
            <a:ext cx="11112" cy="479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607" name="文本框 1"/>
          <p:cNvSpPr txBox="1">
            <a:spLocks noChangeArrowheads="1"/>
          </p:cNvSpPr>
          <p:nvPr/>
        </p:nvSpPr>
        <p:spPr bwMode="auto">
          <a:xfrm>
            <a:off x="1638300" y="3101975"/>
            <a:ext cx="46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(a)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7608" name="文本框 24"/>
          <p:cNvSpPr txBox="1">
            <a:spLocks noChangeArrowheads="1"/>
          </p:cNvSpPr>
          <p:nvPr/>
        </p:nvSpPr>
        <p:spPr bwMode="auto">
          <a:xfrm>
            <a:off x="3613150" y="3057525"/>
            <a:ext cx="46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(b)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7609" name="文本框 25"/>
          <p:cNvSpPr txBox="1">
            <a:spLocks noChangeArrowheads="1"/>
          </p:cNvSpPr>
          <p:nvPr/>
        </p:nvSpPr>
        <p:spPr bwMode="auto">
          <a:xfrm>
            <a:off x="5835650" y="300672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(c)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7610" name="文本框 26"/>
          <p:cNvSpPr txBox="1">
            <a:spLocks noChangeArrowheads="1"/>
          </p:cNvSpPr>
          <p:nvPr/>
        </p:nvSpPr>
        <p:spPr bwMode="auto">
          <a:xfrm>
            <a:off x="7231063" y="29876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(d)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69DBC941-B781-424C-BE52-311AB0EFB111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6861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861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930F94DF-2B2B-4390-9419-396A3E63BDA8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anose="02010600030101010101" pitchFamily="2" charset="-122"/>
              </a:rPr>
              <a:t>A Sliding Window Protocol Using Selective Repeat</a:t>
            </a:r>
            <a:r>
              <a:rPr lang="zh-CN" altLang="en-US" sz="3200" smtClean="0">
                <a:ea typeface="宋体" panose="02010600030101010101" pitchFamily="2" charset="-122"/>
              </a:rPr>
              <a:t>（</a:t>
            </a:r>
            <a:r>
              <a:rPr lang="en-US" altLang="zh-CN" sz="3200" smtClean="0">
                <a:ea typeface="宋体" panose="02010600030101010101" pitchFamily="2" charset="-122"/>
              </a:rPr>
              <a:t>5</a:t>
            </a:r>
            <a:r>
              <a:rPr lang="zh-CN" altLang="en-US" sz="3200" smtClean="0">
                <a:ea typeface="宋体" panose="02010600030101010101" pitchFamily="2" charset="-122"/>
              </a:rPr>
              <a:t>）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68614" name="Rectangle 4"/>
          <p:cNvSpPr>
            <a:spLocks noChangeArrowheads="1"/>
          </p:cNvSpPr>
          <p:nvPr/>
        </p:nvSpPr>
        <p:spPr bwMode="auto">
          <a:xfrm>
            <a:off x="1879600" y="4106863"/>
            <a:ext cx="5459413" cy="251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sz="2000" b="1">
                <a:ea typeface="宋体" panose="02010600030101010101" pitchFamily="2" charset="-122"/>
              </a:rPr>
              <a:t>Some parameters</a:t>
            </a:r>
            <a:endParaRPr lang="en-US" altLang="zh-CN" sz="2000" b="1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1800" b="1">
                <a:ea typeface="宋体" panose="02010600030101010101" pitchFamily="2" charset="-122"/>
              </a:rPr>
              <a:t>Ack_Received</a:t>
            </a:r>
            <a:endParaRPr lang="en-US" altLang="zh-CN" sz="1800" b="1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1800" b="1">
                <a:ea typeface="宋体" panose="02010600030101010101" pitchFamily="2" charset="-122"/>
              </a:rPr>
              <a:t>Ack_Expected</a:t>
            </a:r>
            <a:endParaRPr lang="en-US" altLang="zh-CN" sz="1800" b="1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1800" b="1">
                <a:ea typeface="宋体" panose="02010600030101010101" pitchFamily="2" charset="-122"/>
              </a:rPr>
              <a:t>Next_Fram_To_Send</a:t>
            </a:r>
            <a:endParaRPr lang="en-US" altLang="zh-CN" sz="1800" b="1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1800" b="1">
                <a:ea typeface="宋体" panose="02010600030101010101" pitchFamily="2" charset="-122"/>
              </a:rPr>
              <a:t>Frame_Expected</a:t>
            </a:r>
            <a:endParaRPr lang="en-US" altLang="zh-CN" sz="1800" b="1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1800" b="1">
                <a:ea typeface="宋体" panose="02010600030101010101" pitchFamily="2" charset="-122"/>
              </a:rPr>
              <a:t>Too_far</a:t>
            </a:r>
            <a:endParaRPr lang="en-US" altLang="zh-CN" sz="1800" b="1">
              <a:ea typeface="宋体" panose="02010600030101010101" pitchFamily="2" charset="-122"/>
            </a:endParaRPr>
          </a:p>
        </p:txBody>
      </p:sp>
      <p:graphicFrame>
        <p:nvGraphicFramePr>
          <p:cNvPr id="68615" name="Object 5"/>
          <p:cNvGraphicFramePr>
            <a:graphicFrameLocks noChangeAspect="1"/>
          </p:cNvGraphicFramePr>
          <p:nvPr/>
        </p:nvGraphicFramePr>
        <p:xfrm>
          <a:off x="430213" y="903288"/>
          <a:ext cx="4213225" cy="304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Visio" r:id="rId1" imgW="3070860" imgH="2223770" progId="Visio.Drawing.6">
                  <p:embed/>
                </p:oleObj>
              </mc:Choice>
              <mc:Fallback>
                <p:oleObj name="Visio" r:id="rId1" imgW="3070860" imgH="222377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903288"/>
                        <a:ext cx="4213225" cy="304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6" name="Object 6"/>
          <p:cNvGraphicFramePr>
            <a:graphicFrameLocks noChangeAspect="1"/>
          </p:cNvGraphicFramePr>
          <p:nvPr/>
        </p:nvGraphicFramePr>
        <p:xfrm>
          <a:off x="5026025" y="831850"/>
          <a:ext cx="373380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0" name="Visio" r:id="rId3" imgW="2630170" imgH="2223770" progId="Visio.Drawing.6">
                  <p:embed/>
                </p:oleObj>
              </mc:Choice>
              <mc:Fallback>
                <p:oleObj name="Visio" r:id="rId3" imgW="2630170" imgH="222377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025" y="831850"/>
                        <a:ext cx="373380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02813854-8C6A-4093-BB9C-0F84F92E1F18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6963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963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180FECB9-F5AB-4F33-BCB9-BCA26E1C2302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6963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88913"/>
            <a:ext cx="9144000" cy="1143001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anose="02010600030101010101" pitchFamily="2" charset="-122"/>
              </a:rPr>
              <a:t>Selective Repeat</a:t>
            </a:r>
            <a:r>
              <a:rPr lang="zh-CN" altLang="en-US" sz="3200" smtClean="0">
                <a:ea typeface="宋体" panose="02010600030101010101" pitchFamily="2" charset="-122"/>
              </a:rPr>
              <a:t>（</a:t>
            </a:r>
            <a:r>
              <a:rPr lang="en-US" altLang="zh-CN" sz="3200" smtClean="0">
                <a:ea typeface="宋体" panose="02010600030101010101" pitchFamily="2" charset="-122"/>
              </a:rPr>
              <a:t>6</a:t>
            </a:r>
            <a:r>
              <a:rPr lang="zh-CN" altLang="en-US" sz="3200" smtClean="0">
                <a:ea typeface="宋体" panose="02010600030101010101" pitchFamily="2" charset="-122"/>
              </a:rPr>
              <a:t>）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  <p:pic>
        <p:nvPicPr>
          <p:cNvPr id="69638" name="Picture 4" descr="3-19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96"/>
          <a:stretch>
            <a:fillRect/>
          </a:stretch>
        </p:blipFill>
        <p:spPr bwMode="auto">
          <a:xfrm>
            <a:off x="903288" y="536575"/>
            <a:ext cx="7472362" cy="584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zh-CN" sz="2400">
              <a:latin typeface="Times New Roman" panose="0202050305040509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A567B204-B6E2-454A-86AF-FBAFB9B09EC3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7065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066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71A5951A-1C98-4423-AB19-75C7915D6C51}" type="slidenum">
              <a:rPr lang="zh-CN" altLang="en-US" smtClean="0"/>
            </a:fld>
            <a:endParaRPr lang="en-US" altLang="zh-CN" smtClean="0"/>
          </a:p>
        </p:txBody>
      </p:sp>
      <p:pic>
        <p:nvPicPr>
          <p:cNvPr id="70661" name="Picture 4" descr="3-19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80"/>
          <a:stretch>
            <a:fillRect/>
          </a:stretch>
        </p:blipFill>
        <p:spPr bwMode="auto">
          <a:xfrm>
            <a:off x="358775" y="774700"/>
            <a:ext cx="8288338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zh-CN" sz="2400">
              <a:latin typeface="Times New Roman" panose="0202050305040509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70663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88913"/>
            <a:ext cx="9144000" cy="1143001"/>
          </a:xfrm>
          <a:noFill/>
        </p:spPr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Selective Repeat (7)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F38852F9-D0BA-4CE0-B30F-A46C56E2400E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7168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168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798BB8E6-224A-497B-B1AF-9AB428C9E7C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16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Selective Repeat (8)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pic>
        <p:nvPicPr>
          <p:cNvPr id="71686" name="Picture 4" descr="3-19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34"/>
          <a:stretch>
            <a:fillRect/>
          </a:stretch>
        </p:blipFill>
        <p:spPr bwMode="auto">
          <a:xfrm>
            <a:off x="439738" y="788988"/>
            <a:ext cx="7600950" cy="606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50305040509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zh-CN" sz="2400">
              <a:latin typeface="Times New Roman" panose="0202050305040509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FDF6D2AA-A6F8-42A9-86F6-5624499562F7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7270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270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E4B6ACCA-9521-42C3-AE7E-636E7E738E15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6192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Selective Repeat (9)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pic>
        <p:nvPicPr>
          <p:cNvPr id="72710" name="Picture 4" descr="3-19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1"/>
          <a:stretch>
            <a:fillRect/>
          </a:stretch>
        </p:blipFill>
        <p:spPr bwMode="auto">
          <a:xfrm>
            <a:off x="241300" y="1073150"/>
            <a:ext cx="8580438" cy="49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B86746FC-4260-4CDF-B5E8-EC031A82F6CA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7373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373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9740DD4C-489E-4CAF-8A9E-F94C9EA552EF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3733" name="Rectangle 4"/>
          <p:cNvSpPr>
            <a:spLocks noChangeArrowheads="1"/>
          </p:cNvSpPr>
          <p:nvPr/>
        </p:nvSpPr>
        <p:spPr bwMode="auto">
          <a:xfrm>
            <a:off x="393700" y="1249363"/>
            <a:ext cx="8350250" cy="447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AutoNum type="alphaLcParenR"/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3200">
                <a:latin typeface="Arial" panose="020B0604020202090204" pitchFamily="34" charset="0"/>
                <a:ea typeface="宋体" panose="02010600030101010101" pitchFamily="2" charset="-122"/>
              </a:rPr>
              <a:t>:</a:t>
            </a: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长度为</a:t>
            </a:r>
            <a:r>
              <a:rPr lang="en-US" altLang="zh-CN" sz="3200">
                <a:latin typeface="Arial" panose="020B0604020202090204" pitchFamily="34" charset="0"/>
                <a:ea typeface="宋体" panose="02010600030101010101" pitchFamily="2" charset="-122"/>
              </a:rPr>
              <a:t>2000</a:t>
            </a: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位的数据帧，在数据传输速率为</a:t>
            </a:r>
            <a:r>
              <a:rPr lang="en-US" altLang="zh-CN" sz="3200">
                <a:latin typeface="Arial" panose="020B0604020202090204" pitchFamily="34" charset="0"/>
                <a:ea typeface="宋体" panose="02010600030101010101" pitchFamily="2" charset="-122"/>
              </a:rPr>
              <a:t>1 M bps</a:t>
            </a: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、最大长度为</a:t>
            </a:r>
            <a:r>
              <a:rPr lang="en-US" altLang="zh-CN" sz="3200">
                <a:latin typeface="Arial" panose="020B0604020202090204" pitchFamily="34" charset="0"/>
                <a:ea typeface="宋体" panose="02010600030101010101" pitchFamily="2" charset="-122"/>
              </a:rPr>
              <a:t>1 km</a:t>
            </a: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的物理线路上传输。假设线路的单向传输延迟时间为</a:t>
            </a:r>
            <a:r>
              <a:rPr lang="en-US" altLang="zh-CN" sz="3200">
                <a:latin typeface="Arial" panose="020B0604020202090204" pitchFamily="34" charset="0"/>
                <a:ea typeface="宋体" panose="02010600030101010101" pitchFamily="2" charset="-122"/>
              </a:rPr>
              <a:t>199 ms</a:t>
            </a: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，试计算下列协议中的物理通信线路可达到的最大利用率？（数据帧的序列号为</a:t>
            </a:r>
            <a:r>
              <a:rPr lang="en-US" altLang="zh-CN" sz="3200"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位，确认帧的发送时间忽略不计）</a:t>
            </a:r>
            <a:r>
              <a:rPr lang="en-US" altLang="zh-CN" sz="3200" b="1">
                <a:latin typeface="Arial" panose="020B0604020202090204" pitchFamily="34" charset="0"/>
                <a:ea typeface="宋体" panose="02010600030101010101" pitchFamily="2" charset="-122"/>
              </a:rPr>
              <a:t> </a:t>
            </a:r>
            <a:endParaRPr lang="en-US" altLang="zh-CN" sz="320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latin typeface="Arial" panose="020B0604020202090204" pitchFamily="34" charset="0"/>
                <a:ea typeface="宋体" panose="02010600030101010101" pitchFamily="2" charset="-122"/>
              </a:rPr>
              <a:t>(1)</a:t>
            </a: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停</a:t>
            </a:r>
            <a:r>
              <a:rPr lang="en-US" altLang="zh-CN" sz="3200">
                <a:latin typeface="Arial" panose="020B0604020202090204" pitchFamily="34" charset="0"/>
                <a:ea typeface="宋体" panose="02010600030101010101" pitchFamily="2" charset="-122"/>
              </a:rPr>
              <a:t>—</a:t>
            </a: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等协议</a:t>
            </a:r>
            <a:endParaRPr lang="zh-CN" altLang="en-US" sz="320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latin typeface="Arial" panose="020B0604020202090204" pitchFamily="34" charset="0"/>
                <a:ea typeface="宋体" panose="02010600030101010101" pitchFamily="2" charset="-122"/>
              </a:rPr>
              <a:t>(2)</a:t>
            </a: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回退</a:t>
            </a:r>
            <a:r>
              <a:rPr lang="en-US" altLang="zh-CN" sz="3200">
                <a:latin typeface="Arial" panose="020B0604020202090204" pitchFamily="34" charset="0"/>
                <a:ea typeface="宋体" panose="02010600030101010101" pitchFamily="2" charset="-122"/>
              </a:rPr>
              <a:t>-n</a:t>
            </a: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帧的滑动窗口协议</a:t>
            </a:r>
            <a:endParaRPr lang="zh-CN" altLang="en-US" sz="3200"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latin typeface="Arial" panose="020B0604020202090204" pitchFamily="34" charset="0"/>
                <a:ea typeface="宋体" panose="02010600030101010101" pitchFamily="2" charset="-122"/>
              </a:rPr>
              <a:t>    (3)</a:t>
            </a:r>
            <a:r>
              <a:rPr lang="zh-CN" altLang="en-US" sz="3200">
                <a:latin typeface="Arial" panose="020B0604020202090204" pitchFamily="34" charset="0"/>
                <a:ea typeface="宋体" panose="02010600030101010101" pitchFamily="2" charset="-122"/>
              </a:rPr>
              <a:t>选择性重传的滑动窗口协议  </a:t>
            </a:r>
            <a:endParaRPr lang="zh-CN" altLang="en-US" sz="3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B6A83BF7-6C43-4A95-B01D-A7822D67D57C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921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A06BC4E1-1C58-430F-9316-3599DF9D26B3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Services Provided to Network Layer (3)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715000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Placement of the data link protocol.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9223" name="Picture 4" descr="3-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1647190"/>
            <a:ext cx="688816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3.5 Example Data Link Protocols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28800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Packet over SONET 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PPP (Point-to-Point Protocol) 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ADSL (Asymmetric Digital Subscriber Loop) »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Packet over SONET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Packet over SONET is the method used to carry IP packets over SONET optical fiber links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Uses PPP (Point-to-Point Protocol) for framing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grpSp>
        <p:nvGrpSpPr>
          <p:cNvPr id="75780" name="Group 10"/>
          <p:cNvGrpSpPr/>
          <p:nvPr/>
        </p:nvGrpSpPr>
        <p:grpSpPr bwMode="auto">
          <a:xfrm>
            <a:off x="271463" y="3543300"/>
            <a:ext cx="8524875" cy="2379663"/>
            <a:chOff x="309562" y="3190875"/>
            <a:chExt cx="8524875" cy="2379881"/>
          </a:xfrm>
        </p:grpSpPr>
        <p:pic>
          <p:nvPicPr>
            <p:cNvPr id="75781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50"/>
            <a:stretch>
              <a:fillRect/>
            </a:stretch>
          </p:blipFill>
          <p:spPr bwMode="auto">
            <a:xfrm>
              <a:off x="309562" y="3190875"/>
              <a:ext cx="8524875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82" name="TextBox 8"/>
            <p:cNvSpPr txBox="1">
              <a:spLocks noChangeArrowheads="1"/>
            </p:cNvSpPr>
            <p:nvPr/>
          </p:nvSpPr>
          <p:spPr bwMode="auto">
            <a:xfrm>
              <a:off x="2028778" y="5029200"/>
              <a:ext cx="17491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r"/>
              <a:r>
                <a:rPr lang="en-US" altLang="zh-CN">
                  <a:ea typeface="宋体" panose="02010600030101010101" pitchFamily="2" charset="-122"/>
                </a:rPr>
                <a:t>Protocol stacks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75783" name="TextBox 9"/>
            <p:cNvSpPr txBox="1">
              <a:spLocks noChangeArrowheads="1"/>
            </p:cNvSpPr>
            <p:nvPr/>
          </p:nvSpPr>
          <p:spPr bwMode="auto">
            <a:xfrm>
              <a:off x="5316517" y="4924425"/>
              <a:ext cx="31797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/>
              <a:r>
                <a:rPr lang="en-US" altLang="zh-CN">
                  <a:ea typeface="宋体" panose="02010600030101010101" pitchFamily="2" charset="-122"/>
                </a:rPr>
                <a:t>PPP frames may be split over SONET payloads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PPP (1)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>
          <a:xfrm>
            <a:off x="1381125" y="798513"/>
            <a:ext cx="7315200" cy="40195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PPP (Point-to-Point Protocol) is a general method for delivering packets across links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Framing uses a flag (0x7E) and byte stuffing</a:t>
            </a:r>
            <a:endParaRPr lang="en-US" altLang="zh-CN" smtClean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“Unnumbered mode” (connectionless unacknow-ledged service) is used to carry IP packets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Errors are detected with a checksum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grpSp>
        <p:nvGrpSpPr>
          <p:cNvPr id="76804" name="Group 15"/>
          <p:cNvGrpSpPr/>
          <p:nvPr/>
        </p:nvGrpSpPr>
        <p:grpSpPr bwMode="auto">
          <a:xfrm>
            <a:off x="228600" y="3035300"/>
            <a:ext cx="8686800" cy="1679575"/>
            <a:chOff x="228600" y="4252913"/>
            <a:chExt cx="8686800" cy="1680303"/>
          </a:xfrm>
        </p:grpSpPr>
        <p:pic>
          <p:nvPicPr>
            <p:cNvPr id="76809" name="Picture 13" descr="03-24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252913"/>
              <a:ext cx="868680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 bwMode="auto">
            <a:xfrm rot="5400000" flipH="1" flipV="1">
              <a:off x="5777638" y="5643373"/>
              <a:ext cx="314461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rot="5400000" flipH="1" flipV="1">
              <a:off x="4806088" y="5624315"/>
              <a:ext cx="314461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6812" name="TextBox 13"/>
            <p:cNvSpPr txBox="1">
              <a:spLocks noChangeArrowheads="1"/>
            </p:cNvSpPr>
            <p:nvPr/>
          </p:nvSpPr>
          <p:spPr bwMode="auto">
            <a:xfrm>
              <a:off x="5476875" y="5625532"/>
              <a:ext cx="928396" cy="307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r"/>
              <a:r>
                <a:rPr lang="en-US" altLang="zh-CN" sz="1400">
                  <a:solidFill>
                    <a:srgbClr val="00B050"/>
                  </a:solidFill>
                  <a:ea typeface="宋体" panose="02010600030101010101" pitchFamily="2" charset="-122"/>
                </a:rPr>
                <a:t>IP packet</a:t>
              </a:r>
              <a:endParaRPr lang="en-US" altLang="zh-CN" sz="1400">
                <a:solidFill>
                  <a:srgbClr val="00B05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6813" name="TextBox 14"/>
            <p:cNvSpPr txBox="1">
              <a:spLocks noChangeArrowheads="1"/>
            </p:cNvSpPr>
            <p:nvPr/>
          </p:nvSpPr>
          <p:spPr bwMode="auto">
            <a:xfrm>
              <a:off x="4493543" y="5644733"/>
              <a:ext cx="1090363" cy="276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r"/>
              <a:r>
                <a:rPr lang="en-US" altLang="zh-CN" sz="1200">
                  <a:solidFill>
                    <a:srgbClr val="FF0000"/>
                  </a:solidFill>
                  <a:ea typeface="宋体" panose="02010600030101010101" pitchFamily="2" charset="-122"/>
                </a:rPr>
                <a:t>0x21 for IPv4</a:t>
              </a:r>
              <a:endParaRPr lang="en-US" altLang="zh-CN" sz="12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cxnSp>
        <p:nvCxnSpPr>
          <p:cNvPr id="76805" name="直接箭头连接符 2"/>
          <p:cNvCxnSpPr>
            <a:cxnSpLocks noChangeShapeType="1"/>
          </p:cNvCxnSpPr>
          <p:nvPr/>
        </p:nvCxnSpPr>
        <p:spPr bwMode="auto">
          <a:xfrm flipV="1">
            <a:off x="4968875" y="4017963"/>
            <a:ext cx="0" cy="40957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806" name="直接箭头连接符 4"/>
          <p:cNvCxnSpPr>
            <a:cxnSpLocks noChangeShapeType="1"/>
          </p:cNvCxnSpPr>
          <p:nvPr/>
        </p:nvCxnSpPr>
        <p:spPr bwMode="auto">
          <a:xfrm flipV="1">
            <a:off x="5942013" y="3983038"/>
            <a:ext cx="0" cy="409575"/>
          </a:xfrm>
          <a:prstGeom prst="straightConnector1">
            <a:avLst/>
          </a:prstGeom>
          <a:noFill/>
          <a:ln w="9525" algn="ctr">
            <a:solidFill>
              <a:srgbClr val="00B050"/>
            </a:solidFill>
            <a:rou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5457825" y="3578225"/>
            <a:ext cx="952500" cy="619125"/>
          </a:xfrm>
          <a:prstGeom prst="rect">
            <a:avLst/>
          </a:prstGeom>
          <a:solidFill>
            <a:srgbClr val="FF388C">
              <a:alpha val="50195"/>
            </a:srgbClr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6808" name="矩形 5"/>
          <p:cNvSpPr>
            <a:spLocks noChangeArrowheads="1"/>
          </p:cNvSpPr>
          <p:nvPr/>
        </p:nvSpPr>
        <p:spPr bwMode="auto">
          <a:xfrm>
            <a:off x="842963" y="4352925"/>
            <a:ext cx="7570787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标记域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:01111110,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字符填充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;</a:t>
            </a:r>
            <a:endParaRPr lang="en-US" altLang="zh-CN" sz="160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地址域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总是被设置为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11111111,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表示所有站点都应该接受该帧。</a:t>
            </a:r>
            <a:endParaRPr lang="en-US" altLang="zh-CN" sz="160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控制域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缺省值为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00000011,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表示无序号帧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不提供使用序号和确认的可靠传输。</a:t>
            </a:r>
            <a:endParaRPr lang="zh-CN" altLang="en-US" sz="160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协议域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指示净负荷中是何种分组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缺省大小为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个字节。</a:t>
            </a:r>
            <a:endParaRPr lang="zh-CN" altLang="en-US" sz="160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净负荷域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变长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缺省为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1500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字节</a:t>
            </a:r>
            <a:endParaRPr lang="en-US" altLang="zh-CN" sz="160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校验和域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:2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或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4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个字节</a:t>
            </a:r>
            <a:endParaRPr lang="zh-CN" altLang="en-US" sz="160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94859DF7-9C93-4200-9B0E-60693B8961ED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7782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782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78B9B976-7620-4BE1-AF0A-6E4B1F71185B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78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PPP</a:t>
            </a:r>
            <a:r>
              <a:rPr lang="zh-CN" altLang="en-US" smtClean="0">
                <a:ea typeface="宋体" panose="02010600030101010101" pitchFamily="2" charset="-122"/>
              </a:rPr>
              <a:t>协议（</a:t>
            </a:r>
            <a:r>
              <a:rPr lang="en-US" altLang="zh-CN" smtClean="0">
                <a:ea typeface="宋体" panose="02010600030101010101" pitchFamily="2" charset="-122"/>
              </a:rPr>
              <a:t>2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77830" name="Rectangle 4"/>
          <p:cNvSpPr>
            <a:spLocks noChangeArrowheads="1"/>
          </p:cNvSpPr>
          <p:nvPr/>
        </p:nvSpPr>
        <p:spPr bwMode="auto">
          <a:xfrm>
            <a:off x="566738" y="1341438"/>
            <a:ext cx="8001000" cy="467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altLang="zh-CN" b="1">
                <a:ea typeface="宋体" panose="02010600030101010101" pitchFamily="2" charset="-122"/>
              </a:rPr>
              <a:t>PPP</a:t>
            </a:r>
            <a:r>
              <a:rPr lang="zh-CN" altLang="en-US" b="1">
                <a:ea typeface="宋体" panose="02010600030101010101" pitchFamily="2" charset="-122"/>
              </a:rPr>
              <a:t>是点对点协议</a:t>
            </a:r>
            <a:r>
              <a:rPr lang="en-US" altLang="zh-CN" b="1">
                <a:ea typeface="宋体" panose="02010600030101010101" pitchFamily="2" charset="-122"/>
              </a:rPr>
              <a:t>(Point-to-Point Protocol)</a:t>
            </a:r>
            <a:r>
              <a:rPr lang="zh-CN" altLang="en-US" b="1">
                <a:ea typeface="宋体" panose="02010600030101010101" pitchFamily="2" charset="-122"/>
              </a:rPr>
              <a:t>的简称，它是一个工作于数据链路层的广域网协议。</a:t>
            </a:r>
            <a:r>
              <a:rPr lang="en-US" altLang="zh-CN" b="1">
                <a:ea typeface="宋体" panose="02010600030101010101" pitchFamily="2" charset="-122"/>
              </a:rPr>
              <a:t>PPP</a:t>
            </a:r>
            <a:r>
              <a:rPr lang="zh-CN" altLang="en-US" b="1">
                <a:ea typeface="宋体" panose="02010600030101010101" pitchFamily="2" charset="-122"/>
              </a:rPr>
              <a:t>由</a:t>
            </a:r>
            <a:r>
              <a:rPr lang="en-US" altLang="zh-CN" b="1">
                <a:ea typeface="宋体" panose="02010600030101010101" pitchFamily="2" charset="-122"/>
              </a:rPr>
              <a:t>IETF (Internet Engineering Task Force)</a:t>
            </a:r>
            <a:r>
              <a:rPr lang="zh-CN" altLang="en-US" b="1">
                <a:ea typeface="宋体" panose="02010600030101010101" pitchFamily="2" charset="-122"/>
              </a:rPr>
              <a:t>开发，目前已被广泛使用并成为国际标准。无论是同步电路还是异步电路，</a:t>
            </a:r>
            <a:r>
              <a:rPr lang="en-US" altLang="zh-CN" b="1">
                <a:ea typeface="宋体" panose="02010600030101010101" pitchFamily="2" charset="-122"/>
              </a:rPr>
              <a:t>PPP</a:t>
            </a:r>
            <a:r>
              <a:rPr lang="zh-CN" altLang="en-US" b="1">
                <a:ea typeface="宋体" panose="02010600030101010101" pitchFamily="2" charset="-122"/>
              </a:rPr>
              <a:t>协议都能够建立路由器之间或者主机到网络之间的连接。</a:t>
            </a:r>
            <a:endParaRPr lang="en-US" altLang="zh-CN" b="1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PPP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是面向字符的协议，采用字符填充的成帧技术。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PPP (3)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A link control protocol brings the PPP link up/down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8" b="4338"/>
          <a:stretch>
            <a:fillRect/>
          </a:stretch>
        </p:blipFill>
        <p:spPr bwMode="auto">
          <a:xfrm>
            <a:off x="1446213" y="2343150"/>
            <a:ext cx="6246812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TextBox 8"/>
          <p:cNvSpPr txBox="1">
            <a:spLocks noChangeArrowheads="1"/>
          </p:cNvSpPr>
          <p:nvPr/>
        </p:nvSpPr>
        <p:spPr bwMode="auto">
          <a:xfrm>
            <a:off x="2992438" y="6048375"/>
            <a:ext cx="315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r"/>
            <a:r>
              <a:rPr lang="en-US" altLang="zh-CN">
                <a:ea typeface="宋体" panose="02010600030101010101" pitchFamily="2" charset="-122"/>
              </a:rPr>
              <a:t>State machine for link control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CA6B8C36-D07E-4BA4-9300-84C8F11D3FD4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7987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987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B95E3E06-D71C-4661-8679-F70FD6F676F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798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PPP – Point to Point Protocol (4)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The LCP frame types.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79879" name="Picture 4" descr="3-2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1506538"/>
            <a:ext cx="6489700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7F53050C-00F8-4FEF-B643-CC1D00D7C628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8089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8090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DEBAAD4F-8BBA-4BCB-9F44-505980E35934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809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800" b="1" smtClean="0">
                <a:latin typeface="宋体" panose="02010600030101010101" pitchFamily="2" charset="-122"/>
                <a:ea typeface="宋体" panose="02010600030101010101" pitchFamily="2" charset="-122"/>
              </a:rPr>
              <a:t>PPP</a:t>
            </a:r>
            <a:r>
              <a:rPr lang="zh-CN" altLang="en-US" sz="3800" b="1" smtClean="0">
                <a:latin typeface="宋体" panose="02010600030101010101" pitchFamily="2" charset="-122"/>
                <a:ea typeface="宋体" panose="02010600030101010101" pitchFamily="2" charset="-122"/>
              </a:rPr>
              <a:t>会话建立的过程（</a:t>
            </a:r>
            <a:r>
              <a:rPr lang="en-US" altLang="zh-CN" sz="3800" b="1" smtClean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3800" b="1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38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0902" name="Rectangle 4"/>
          <p:cNvSpPr>
            <a:spLocks noChangeArrowheads="1"/>
          </p:cNvSpPr>
          <p:nvPr/>
        </p:nvSpPr>
        <p:spPr bwMode="auto">
          <a:xfrm>
            <a:off x="566738" y="1185863"/>
            <a:ext cx="8001000" cy="475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</a:rPr>
              <a:t>         PPP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提供了建立、配置、维护和终止点到点连接的方法。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</a:rPr>
              <a:t>PPP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经过以下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个阶段在一个点到点的链路上建立通信连接。</a:t>
            </a:r>
            <a:endParaRPr lang="zh-CN" altLang="en-US" sz="19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链路的建立和配置协调：通信的发起方发送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</a:rPr>
              <a:t>LCP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帧来配置和检测数据链路。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</a:rPr>
              <a:t>LCP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帧有链路建立帧、链路终止帧和链路维护帧三种。</a:t>
            </a:r>
            <a:endParaRPr lang="zh-CN" altLang="en-US" sz="19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ea typeface="宋体" panose="02010600030101010101" pitchFamily="2" charset="-122"/>
              </a:rPr>
              <a:t>链路质量检测：在链路建立、协调之后。这一阶段是可选的。主要用于对链路质量进行测试，以确定其能否为上层所选定的网络协议提供足够的支持，另外若连接的双方已经要求采用安全认证，则在该阶段还要按所选定的认证方式进行相应的身份认证。</a:t>
            </a:r>
            <a:endParaRPr lang="zh-CN" altLang="en-US" sz="2200" b="1">
              <a:ea typeface="宋体" panose="02010600030101010101" pitchFamily="2" charset="-122"/>
            </a:endParaRPr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ea typeface="宋体" panose="02010600030101010101" pitchFamily="2" charset="-122"/>
              </a:rPr>
              <a:t>网络层协议配置协调：通信的发起方发送</a:t>
            </a:r>
            <a:r>
              <a:rPr lang="en-US" altLang="zh-CN" sz="2200" b="1">
                <a:ea typeface="宋体" panose="02010600030101010101" pitchFamily="2" charset="-122"/>
              </a:rPr>
              <a:t>NCP</a:t>
            </a:r>
            <a:r>
              <a:rPr lang="zh-CN" altLang="en-US" sz="2200" b="1">
                <a:ea typeface="宋体" panose="02010600030101010101" pitchFamily="2" charset="-122"/>
              </a:rPr>
              <a:t>帧以选择并配置网络层协议。</a:t>
            </a:r>
            <a:endParaRPr lang="zh-CN" altLang="en-US" sz="2200" b="1">
              <a:ea typeface="宋体" panose="02010600030101010101" pitchFamily="2" charset="-122"/>
            </a:endParaRPr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ea typeface="宋体" panose="02010600030101010101" pitchFamily="2" charset="-122"/>
              </a:rPr>
              <a:t>关闭链路：通信链路将一直保持到</a:t>
            </a:r>
            <a:r>
              <a:rPr lang="en-US" altLang="zh-CN" sz="2200" b="1">
                <a:ea typeface="宋体" panose="02010600030101010101" pitchFamily="2" charset="-122"/>
              </a:rPr>
              <a:t>LCP</a:t>
            </a:r>
            <a:r>
              <a:rPr lang="zh-CN" altLang="en-US" sz="2200" b="1">
                <a:ea typeface="宋体" panose="02010600030101010101" pitchFamily="2" charset="-122"/>
              </a:rPr>
              <a:t>或</a:t>
            </a:r>
            <a:r>
              <a:rPr lang="en-US" altLang="zh-CN" sz="2200" b="1">
                <a:ea typeface="宋体" panose="02010600030101010101" pitchFamily="2" charset="-122"/>
              </a:rPr>
              <a:t>NCP</a:t>
            </a:r>
            <a:r>
              <a:rPr lang="zh-CN" altLang="en-US" sz="2200" b="1">
                <a:ea typeface="宋体" panose="02010600030101010101" pitchFamily="2" charset="-122"/>
              </a:rPr>
              <a:t>帧关闭链路或者是发生一些外部事件（如空闲时间超长或用户干预）。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19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C571DBE3-029B-488A-AEBF-C321AB561CEC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8192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8192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4D6FDFA8-AA46-4B2A-ACDE-C4CF3C46A9FC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819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 PPP</a:t>
            </a:r>
            <a:r>
              <a:rPr lang="zh-CN" altLang="en-US" smtClean="0"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Architecture</a:t>
            </a:r>
            <a:r>
              <a:rPr lang="zh-CN" altLang="en-US" smtClean="0">
                <a:ea typeface="宋体" panose="02010600030101010101" pitchFamily="2" charset="-122"/>
              </a:rPr>
              <a:t>（</a:t>
            </a:r>
            <a:r>
              <a:rPr lang="en-US" altLang="zh-CN" smtClean="0">
                <a:ea typeface="宋体" panose="02010600030101010101" pitchFamily="2" charset="-122"/>
              </a:rPr>
              <a:t>6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81926" name="Rectangle 4"/>
          <p:cNvSpPr>
            <a:spLocks noChangeArrowheads="1"/>
          </p:cNvSpPr>
          <p:nvPr/>
        </p:nvSpPr>
        <p:spPr bwMode="auto">
          <a:xfrm>
            <a:off x="704850" y="1162050"/>
            <a:ext cx="76565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2000" b="1">
                <a:ea typeface="宋体" panose="02010600030101010101" pitchFamily="2" charset="-122"/>
              </a:rPr>
              <a:t>链路控制协议</a:t>
            </a:r>
            <a:r>
              <a:rPr lang="en-US" altLang="zh-CN" sz="2000" b="1">
                <a:ea typeface="宋体" panose="02010600030101010101" pitchFamily="2" charset="-122"/>
              </a:rPr>
              <a:t>LCP (Link Control Protocol)</a:t>
            </a:r>
            <a:r>
              <a:rPr lang="zh-CN" altLang="en-US" sz="2000" b="1">
                <a:ea typeface="宋体" panose="02010600030101010101" pitchFamily="2" charset="-122"/>
              </a:rPr>
              <a:t>用于数据链路连接的建立、配置与测试。</a:t>
            </a:r>
            <a:endParaRPr lang="zh-CN" altLang="en-US" sz="2000" b="1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2000" b="1">
                <a:ea typeface="宋体" panose="02010600030101010101" pitchFamily="2" charset="-122"/>
              </a:rPr>
              <a:t>NCP (Network Control Protocol)</a:t>
            </a:r>
            <a:r>
              <a:rPr lang="zh-CN" altLang="en-US" sz="2000" b="1">
                <a:ea typeface="宋体" panose="02010600030101010101" pitchFamily="2" charset="-122"/>
              </a:rPr>
              <a:t>是一组用来建立和配置不同的网络层协议。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grpSp>
        <p:nvGrpSpPr>
          <p:cNvPr id="81927" name="Group 5"/>
          <p:cNvGrpSpPr>
            <a:grpSpLocks noChangeAspect="1"/>
          </p:cNvGrpSpPr>
          <p:nvPr/>
        </p:nvGrpSpPr>
        <p:grpSpPr bwMode="auto">
          <a:xfrm>
            <a:off x="730250" y="2552700"/>
            <a:ext cx="6480175" cy="3563938"/>
            <a:chOff x="2553" y="1084"/>
            <a:chExt cx="5074" cy="2807"/>
          </a:xfrm>
        </p:grpSpPr>
        <p:sp>
          <p:nvSpPr>
            <p:cNvPr id="81928" name="AutoShape 6"/>
            <p:cNvSpPr>
              <a:spLocks noChangeAspect="1" noChangeArrowheads="1"/>
            </p:cNvSpPr>
            <p:nvPr/>
          </p:nvSpPr>
          <p:spPr bwMode="auto">
            <a:xfrm>
              <a:off x="2553" y="1084"/>
              <a:ext cx="5074" cy="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81929" name="Text Box 7"/>
            <p:cNvSpPr txBox="1">
              <a:spLocks noChangeArrowheads="1"/>
            </p:cNvSpPr>
            <p:nvPr/>
          </p:nvSpPr>
          <p:spPr bwMode="auto">
            <a:xfrm>
              <a:off x="5372" y="1224"/>
              <a:ext cx="1033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just" eaLnBrk="1" hangingPunct="1"/>
              <a:r>
                <a:rPr lang="zh-CN" altLang="en-US" sz="1600">
                  <a:latin typeface="Times New Roman" panose="02020503050405090304" pitchFamily="18" charset="0"/>
                  <a:ea typeface="宋体" panose="02010600030101010101" pitchFamily="2" charset="-122"/>
                </a:rPr>
                <a:t>第三层  协议</a:t>
              </a:r>
              <a:endParaRPr lang="zh-CN" altLang="en-US" sz="1600">
                <a:latin typeface="Verdana" panose="020B08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30" name="Text Box 8"/>
            <p:cNvSpPr txBox="1">
              <a:spLocks noChangeArrowheads="1"/>
            </p:cNvSpPr>
            <p:nvPr/>
          </p:nvSpPr>
          <p:spPr bwMode="auto">
            <a:xfrm>
              <a:off x="3399" y="2487"/>
              <a:ext cx="3006" cy="5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lnSpc>
                  <a:spcPct val="96000"/>
                </a:lnSpc>
              </a:pPr>
              <a:r>
                <a:rPr lang="zh-CN" altLang="en-US" sz="1600">
                  <a:latin typeface="Times New Roman" panose="02020503050405090304" pitchFamily="18" charset="0"/>
                  <a:ea typeface="宋体" panose="02010600030101010101" pitchFamily="2" charset="-122"/>
                </a:rPr>
                <a:t>认证和其他选项</a:t>
              </a:r>
              <a:endParaRPr lang="zh-CN" altLang="en-US" sz="1600">
                <a:latin typeface="Times New Roman" panose="02020503050405090304" pitchFamily="18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96000"/>
                </a:lnSpc>
              </a:pPr>
              <a:r>
                <a:rPr lang="zh-CN" altLang="en-US" sz="1600">
                  <a:latin typeface="Times New Roman" panose="02020503050405090304" pitchFamily="18" charset="0"/>
                  <a:ea typeface="宋体" panose="02010600030101010101" pitchFamily="2" charset="-122"/>
                </a:rPr>
                <a:t>链接控制协议</a:t>
              </a:r>
              <a:endParaRPr lang="zh-CN" altLang="en-US" sz="1600">
                <a:latin typeface="Verdana" panose="020B08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31" name="Line 9"/>
            <p:cNvSpPr>
              <a:spLocks noChangeShapeType="1"/>
            </p:cNvSpPr>
            <p:nvPr/>
          </p:nvSpPr>
          <p:spPr bwMode="auto">
            <a:xfrm>
              <a:off x="3963" y="1224"/>
              <a:ext cx="1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2" name="Line 10"/>
            <p:cNvSpPr>
              <a:spLocks noChangeShapeType="1"/>
            </p:cNvSpPr>
            <p:nvPr/>
          </p:nvSpPr>
          <p:spPr bwMode="auto">
            <a:xfrm>
              <a:off x="4996" y="1224"/>
              <a:ext cx="1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3" name="Line 11"/>
            <p:cNvSpPr>
              <a:spLocks noChangeShapeType="1"/>
            </p:cNvSpPr>
            <p:nvPr/>
          </p:nvSpPr>
          <p:spPr bwMode="auto">
            <a:xfrm>
              <a:off x="2741" y="1645"/>
              <a:ext cx="65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4" name="Line 12"/>
            <p:cNvSpPr>
              <a:spLocks noChangeShapeType="1"/>
            </p:cNvSpPr>
            <p:nvPr/>
          </p:nvSpPr>
          <p:spPr bwMode="auto">
            <a:xfrm>
              <a:off x="2741" y="2768"/>
              <a:ext cx="65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5" name="Line 13"/>
            <p:cNvSpPr>
              <a:spLocks noChangeShapeType="1"/>
            </p:cNvSpPr>
            <p:nvPr/>
          </p:nvSpPr>
          <p:spPr bwMode="auto">
            <a:xfrm>
              <a:off x="3399" y="3049"/>
              <a:ext cx="0" cy="5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6" name="Line 14"/>
            <p:cNvSpPr>
              <a:spLocks noChangeShapeType="1"/>
            </p:cNvSpPr>
            <p:nvPr/>
          </p:nvSpPr>
          <p:spPr bwMode="auto">
            <a:xfrm>
              <a:off x="6405" y="3049"/>
              <a:ext cx="0" cy="5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7" name="Line 15"/>
            <p:cNvSpPr>
              <a:spLocks noChangeShapeType="1"/>
            </p:cNvSpPr>
            <p:nvPr/>
          </p:nvSpPr>
          <p:spPr bwMode="auto">
            <a:xfrm flipV="1">
              <a:off x="5936" y="1084"/>
              <a:ext cx="0" cy="5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8" name="Text Box 16"/>
            <p:cNvSpPr txBox="1">
              <a:spLocks noChangeArrowheads="1"/>
            </p:cNvSpPr>
            <p:nvPr/>
          </p:nvSpPr>
          <p:spPr bwMode="auto">
            <a:xfrm>
              <a:off x="4057" y="3189"/>
              <a:ext cx="1785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just" eaLnBrk="1" hangingPunct="1"/>
              <a:r>
                <a:rPr lang="zh-CN" altLang="en-US" sz="1600">
                  <a:latin typeface="Times New Roman" panose="02020503050405090304" pitchFamily="18" charset="0"/>
                  <a:ea typeface="宋体" panose="02010600030101010101" pitchFamily="2" charset="-122"/>
                </a:rPr>
                <a:t>同步或异步物理介质</a:t>
              </a:r>
              <a:endParaRPr lang="zh-CN" altLang="en-US" sz="1600">
                <a:latin typeface="Verdana" panose="020B08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39" name="Line 17"/>
            <p:cNvSpPr>
              <a:spLocks noChangeShapeType="1"/>
            </p:cNvSpPr>
            <p:nvPr/>
          </p:nvSpPr>
          <p:spPr bwMode="auto">
            <a:xfrm>
              <a:off x="6405" y="3049"/>
              <a:ext cx="10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0" name="Line 18"/>
            <p:cNvSpPr>
              <a:spLocks noChangeShapeType="1"/>
            </p:cNvSpPr>
            <p:nvPr/>
          </p:nvSpPr>
          <p:spPr bwMode="auto">
            <a:xfrm>
              <a:off x="6405" y="2207"/>
              <a:ext cx="9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1" name="Text Box 19"/>
            <p:cNvSpPr txBox="1">
              <a:spLocks noChangeArrowheads="1"/>
            </p:cNvSpPr>
            <p:nvPr/>
          </p:nvSpPr>
          <p:spPr bwMode="auto">
            <a:xfrm>
              <a:off x="6499" y="3189"/>
              <a:ext cx="564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just" eaLnBrk="1" hangingPunct="1"/>
              <a:r>
                <a:rPr lang="zh-CN" altLang="en-US" sz="1600">
                  <a:latin typeface="Times New Roman" panose="02020503050405090304" pitchFamily="18" charset="0"/>
                  <a:ea typeface="宋体" panose="02010600030101010101" pitchFamily="2" charset="-122"/>
                </a:rPr>
                <a:t>物理层</a:t>
              </a:r>
              <a:endParaRPr lang="zh-CN" altLang="en-US" sz="1600">
                <a:latin typeface="Verdana" panose="020B08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2" name="Text Box 20"/>
            <p:cNvSpPr txBox="1">
              <a:spLocks noChangeArrowheads="1"/>
            </p:cNvSpPr>
            <p:nvPr/>
          </p:nvSpPr>
          <p:spPr bwMode="auto">
            <a:xfrm>
              <a:off x="6499" y="2628"/>
              <a:ext cx="1128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just" eaLnBrk="1" hangingPunct="1"/>
              <a:r>
                <a:rPr lang="zh-CN" altLang="en-US" sz="1600">
                  <a:latin typeface="Times New Roman" panose="02020503050405090304" pitchFamily="18" charset="0"/>
                  <a:ea typeface="宋体" panose="02010600030101010101" pitchFamily="2" charset="-122"/>
                </a:rPr>
                <a:t>数据链路层</a:t>
              </a:r>
              <a:endParaRPr lang="zh-CN" altLang="en-US" sz="1600">
                <a:latin typeface="Verdana" panose="020B08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3" name="Text Box 21"/>
            <p:cNvSpPr txBox="1">
              <a:spLocks noChangeArrowheads="1"/>
            </p:cNvSpPr>
            <p:nvPr/>
          </p:nvSpPr>
          <p:spPr bwMode="auto">
            <a:xfrm>
              <a:off x="6499" y="1786"/>
              <a:ext cx="564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just" eaLnBrk="1" hangingPunct="1"/>
              <a:r>
                <a:rPr lang="zh-CN" altLang="en-US" sz="1600">
                  <a:latin typeface="Times New Roman" panose="02020503050405090304" pitchFamily="18" charset="0"/>
                  <a:ea typeface="宋体" panose="02010600030101010101" pitchFamily="2" charset="-122"/>
                </a:rPr>
                <a:t>网络层</a:t>
              </a:r>
              <a:endParaRPr lang="zh-CN" altLang="en-US" sz="1600">
                <a:latin typeface="Verdana" panose="020B08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4" name="Text Box 22"/>
            <p:cNvSpPr txBox="1">
              <a:spLocks noChangeArrowheads="1"/>
            </p:cNvSpPr>
            <p:nvPr/>
          </p:nvSpPr>
          <p:spPr bwMode="auto">
            <a:xfrm>
              <a:off x="3587" y="1224"/>
              <a:ext cx="188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just" eaLnBrk="1" hangingPunct="1"/>
              <a:r>
                <a:rPr lang="en-US" altLang="zh-CN" sz="1600">
                  <a:latin typeface="Times New Roman" panose="02020503050405090304" pitchFamily="18" charset="0"/>
                  <a:ea typeface="宋体" panose="02010600030101010101" pitchFamily="2" charset="-122"/>
                </a:rPr>
                <a:t>IP</a:t>
              </a:r>
              <a:endParaRPr lang="en-US" altLang="zh-CN" sz="1600">
                <a:latin typeface="Verdana" panose="020B08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5" name="Text Box 23"/>
            <p:cNvSpPr txBox="1">
              <a:spLocks noChangeArrowheads="1"/>
            </p:cNvSpPr>
            <p:nvPr/>
          </p:nvSpPr>
          <p:spPr bwMode="auto">
            <a:xfrm>
              <a:off x="4338" y="1224"/>
              <a:ext cx="376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just" eaLnBrk="1" hangingPunct="1"/>
              <a:r>
                <a:rPr lang="en-US" altLang="zh-CN" sz="1600">
                  <a:latin typeface="Times New Roman" panose="02020503050405090304" pitchFamily="18" charset="0"/>
                  <a:ea typeface="宋体" panose="02010600030101010101" pitchFamily="2" charset="-122"/>
                </a:rPr>
                <a:t>IPX</a:t>
              </a:r>
              <a:endParaRPr lang="en-US" altLang="zh-CN" sz="1600">
                <a:latin typeface="Verdana" panose="020B08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6" name="Text Box 24"/>
            <p:cNvSpPr txBox="1">
              <a:spLocks noChangeArrowheads="1"/>
            </p:cNvSpPr>
            <p:nvPr/>
          </p:nvSpPr>
          <p:spPr bwMode="auto">
            <a:xfrm>
              <a:off x="2835" y="1926"/>
              <a:ext cx="565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just" eaLnBrk="1" hangingPunct="1"/>
              <a:r>
                <a:rPr lang="en-US" altLang="zh-CN" sz="1600">
                  <a:latin typeface="Times New Roman" panose="02020503050405090304" pitchFamily="18" charset="0"/>
                  <a:ea typeface="宋体" panose="02010600030101010101" pitchFamily="2" charset="-122"/>
                </a:rPr>
                <a:t>PPP</a:t>
              </a:r>
              <a:endParaRPr lang="en-US" altLang="zh-CN" sz="1600">
                <a:latin typeface="Verdana" panose="020B08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7" name="Text Box 25"/>
            <p:cNvSpPr txBox="1">
              <a:spLocks noChangeArrowheads="1"/>
            </p:cNvSpPr>
            <p:nvPr/>
          </p:nvSpPr>
          <p:spPr bwMode="auto">
            <a:xfrm>
              <a:off x="3868" y="3610"/>
              <a:ext cx="2631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/>
              <a:r>
                <a:rPr lang="zh-CN" altLang="en-US" sz="1600">
                  <a:latin typeface="Times New Roman" panose="0202050305040509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1600">
                  <a:latin typeface="Times New Roman" panose="02020503050405090304" pitchFamily="18" charset="0"/>
                  <a:ea typeface="宋体" panose="02010600030101010101" pitchFamily="2" charset="-122"/>
                </a:rPr>
                <a:t>  PPP</a:t>
              </a:r>
              <a:r>
                <a:rPr lang="zh-CN" altLang="en-US" sz="1600">
                  <a:latin typeface="Times New Roman" panose="02020503050405090304" pitchFamily="18" charset="0"/>
                  <a:ea typeface="宋体" panose="02010600030101010101" pitchFamily="2" charset="-122"/>
                </a:rPr>
                <a:t>协议结构</a:t>
              </a:r>
              <a:endParaRPr lang="zh-CN" altLang="en-US" sz="1600">
                <a:latin typeface="Verdana" panose="020B08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8" name="Text Box 26"/>
            <p:cNvSpPr txBox="1">
              <a:spLocks noChangeArrowheads="1"/>
            </p:cNvSpPr>
            <p:nvPr/>
          </p:nvSpPr>
          <p:spPr bwMode="auto">
            <a:xfrm>
              <a:off x="3399" y="1645"/>
              <a:ext cx="3006" cy="8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lnSpc>
                  <a:spcPct val="96000"/>
                </a:lnSpc>
              </a:pPr>
              <a:r>
                <a:rPr lang="en-US" altLang="zh-CN" sz="1600">
                  <a:latin typeface="Times New Roman" panose="02020503050405090304" pitchFamily="18" charset="0"/>
                  <a:ea typeface="宋体" panose="02010600030101010101" pitchFamily="2" charset="-122"/>
                </a:rPr>
                <a:t>IPCP     IPXCP           </a:t>
              </a:r>
              <a:r>
                <a:rPr lang="zh-CN" altLang="en-US" sz="1600">
                  <a:latin typeface="Times New Roman" panose="02020503050405090304" pitchFamily="18" charset="0"/>
                  <a:ea typeface="宋体" panose="02010600030101010101" pitchFamily="2" charset="-122"/>
                </a:rPr>
                <a:t>其他协议</a:t>
              </a:r>
              <a:endParaRPr lang="zh-CN" altLang="en-US" sz="1600">
                <a:latin typeface="Times New Roman" panose="02020503050405090304" pitchFamily="18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96000"/>
                </a:lnSpc>
              </a:pPr>
              <a:endParaRPr lang="zh-CN" altLang="en-US" sz="1600">
                <a:latin typeface="Times New Roman" panose="02020503050405090304" pitchFamily="18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96000"/>
                </a:lnSpc>
              </a:pPr>
              <a:r>
                <a:rPr lang="zh-CN" altLang="en-US" sz="1600">
                  <a:latin typeface="Times New Roman" panose="02020503050405090304" pitchFamily="18" charset="0"/>
                  <a:ea typeface="宋体" panose="02010600030101010101" pitchFamily="2" charset="-122"/>
                </a:rPr>
                <a:t>网络控制协议</a:t>
              </a:r>
              <a:endParaRPr lang="zh-CN" altLang="en-US" sz="1600">
                <a:latin typeface="Verdana" panose="020B08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ADSL (1)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Widely used for broadband Internet over local loops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ADSL runs from modem (customer) to DSLAM (ISP)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IP packets are sent over PPP and AAL5/ATM (over)</a:t>
            </a:r>
            <a:endParaRPr lang="en-US" altLang="zh-CN" smtClean="0"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8294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181350"/>
            <a:ext cx="841851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ADSL (2)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PPP data is sent in AAL5 frames over ATM cells: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ATM is a link layer that uses short, fixed-size cells (53 bytes); each cell has a virtual circuit identifier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AAL5 is a format to send packets over ATM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PPP frame is converted to a AAL5 frame (PPPoA)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857625"/>
            <a:ext cx="86614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 bwMode="auto">
          <a:xfrm rot="10800000">
            <a:off x="4057650" y="5124450"/>
            <a:ext cx="438150" cy="4016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3974" name="TextBox 10"/>
          <p:cNvSpPr txBox="1">
            <a:spLocks noChangeArrowheads="1"/>
          </p:cNvSpPr>
          <p:nvPr/>
        </p:nvSpPr>
        <p:spPr bwMode="auto">
          <a:xfrm>
            <a:off x="1716088" y="5476875"/>
            <a:ext cx="57991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AAL5 frame is divided into 48 byte pieces, each of which goes into one ATM cell with 5 header bytes </a:t>
            </a:r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rot="10800000" flipH="1">
            <a:off x="4657725" y="5124450"/>
            <a:ext cx="438150" cy="4016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C65B088B-4768-41D6-814D-0D4AD57D9023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1024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024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4AA2E8B7-1A48-4CB4-8640-E4FE51A93D4A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Framing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A character stream.   </a:t>
            </a: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mtClean="0">
                <a:ea typeface="宋体" panose="02010600030101010101" pitchFamily="2" charset="-122"/>
              </a:rPr>
              <a:t> Without errors.   </a:t>
            </a: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mtClean="0">
                <a:ea typeface="宋体" panose="02010600030101010101" pitchFamily="2" charset="-122"/>
              </a:rPr>
              <a:t> With one error.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10247" name="Picture 4" descr="3-0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1971675"/>
            <a:ext cx="704850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Text Box 5"/>
          <p:cNvSpPr txBox="1">
            <a:spLocks noChangeArrowheads="1"/>
          </p:cNvSpPr>
          <p:nvPr/>
        </p:nvSpPr>
        <p:spPr bwMode="auto">
          <a:xfrm>
            <a:off x="646113" y="1111250"/>
            <a:ext cx="5691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hangingPunct="1"/>
            <a:r>
              <a:rPr lang="en-US" altLang="zh-CN" sz="2400" b="1">
                <a:ea typeface="宋体" panose="02010600030101010101" pitchFamily="2" charset="-122"/>
              </a:rPr>
              <a:t>1.Character count (</a:t>
            </a:r>
            <a:r>
              <a:rPr lang="zh-CN" altLang="en-US" sz="2400" b="1">
                <a:ea typeface="宋体" panose="02010600030101010101" pitchFamily="2" charset="-122"/>
              </a:rPr>
              <a:t>字符计数法</a:t>
            </a:r>
            <a:r>
              <a:rPr lang="en-US" altLang="zh-CN" sz="2400" b="1">
                <a:ea typeface="宋体" panose="02010600030101010101" pitchFamily="2" charset="-122"/>
              </a:rPr>
              <a:t>)</a:t>
            </a:r>
            <a:endParaRPr lang="en-US" altLang="zh-CN" sz="24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A7F3181E-0984-4C43-9951-5232DEE44339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8601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8602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ECCE467F-94B8-48E4-AE81-2CCE6E8585F3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86021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作业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86022" name="Rectangle 5"/>
          <p:cNvSpPr>
            <a:spLocks noChangeArrowheads="1"/>
          </p:cNvSpPr>
          <p:nvPr/>
        </p:nvSpPr>
        <p:spPr bwMode="auto">
          <a:xfrm>
            <a:off x="203200" y="1930400"/>
            <a:ext cx="91440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3.2, 3.5, </a:t>
            </a:r>
            <a:r>
              <a:rPr lang="en-US" altLang="zh-CN" dirty="0" smtClean="0">
                <a:ea typeface="宋体" panose="02010600030101010101" pitchFamily="2" charset="-122"/>
              </a:rPr>
              <a:t>3.7, 3.13, </a:t>
            </a:r>
            <a:r>
              <a:rPr lang="en-US" altLang="zh-CN" dirty="0">
                <a:ea typeface="宋体" panose="02010600030101010101" pitchFamily="2" charset="-122"/>
              </a:rPr>
              <a:t>3.14, 3.18, </a:t>
            </a:r>
            <a:r>
              <a:rPr lang="en-US" altLang="zh-CN" dirty="0" smtClean="0">
                <a:ea typeface="宋体" panose="02010600030101010101" pitchFamily="2" charset="-122"/>
              </a:rPr>
              <a:t>3.20, </a:t>
            </a:r>
            <a:r>
              <a:rPr lang="en-US" altLang="zh-CN" dirty="0">
                <a:ea typeface="宋体" panose="02010600030101010101" pitchFamily="2" charset="-122"/>
              </a:rPr>
              <a:t>3.22, 3.23, 3.29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7E6E38C0-155D-4643-87E8-1FC0B8886ADC}" type="datetime1">
              <a:rPr lang="zh-CN" altLang="en-US" smtClean="0"/>
            </a:fld>
            <a:endParaRPr lang="en-US" altLang="zh-CN" smtClean="0"/>
          </a:p>
        </p:txBody>
      </p:sp>
      <p:sp>
        <p:nvSpPr>
          <p:cNvPr id="1126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126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fld id="{7A3DEB22-CC09-43B9-BDE9-86BF6BF3D8C3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Framing (2)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263" y="5441950"/>
            <a:ext cx="8567737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mtClean="0">
                <a:ea typeface="宋体" panose="02010600030101010101" pitchFamily="2" charset="-122"/>
              </a:rPr>
              <a:t> A frame delimited by flag bytes.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mtClean="0">
                <a:ea typeface="宋体" panose="02010600030101010101" pitchFamily="2" charset="-122"/>
              </a:rPr>
              <a:t> Four examples of byte sequences before and after stuffing.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11271" name="Picture 4" descr="3-0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65" y="1533843"/>
            <a:ext cx="5945188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Text Box 5"/>
          <p:cNvSpPr txBox="1">
            <a:spLocks noChangeArrowheads="1"/>
          </p:cNvSpPr>
          <p:nvPr/>
        </p:nvSpPr>
        <p:spPr bwMode="auto">
          <a:xfrm>
            <a:off x="657225" y="884238"/>
            <a:ext cx="635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hangingPunct="1"/>
            <a:r>
              <a:rPr lang="en-US" altLang="zh-CN" sz="2400" b="1">
                <a:ea typeface="宋体" panose="02010600030101010101" pitchFamily="2" charset="-122"/>
              </a:rPr>
              <a:t>2.Flag bytes with byte stuffing(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字符填充法 </a:t>
            </a:r>
            <a:r>
              <a:rPr lang="en-US" altLang="zh-CN" sz="2400" b="1">
                <a:ea typeface="宋体" panose="02010600030101010101" pitchFamily="2" charset="-122"/>
              </a:rPr>
              <a:t>)</a:t>
            </a:r>
            <a:endParaRPr lang="en-US" altLang="zh-CN" sz="24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vin liu">
  <a:themeElements>
    <a:clrScheme name="marvin liu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arvin liu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marvin liu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rvin liu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rvin liu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rvin liu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rvin liu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rvin liu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rvin liu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0</TotalTime>
  <Words>16083</Words>
  <Application>WPS 演示</Application>
  <PresentationFormat>全屏显示(4:3)</PresentationFormat>
  <Paragraphs>1207</Paragraphs>
  <Slides>80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80</vt:i4>
      </vt:variant>
    </vt:vector>
  </HeadingPairs>
  <TitlesOfParts>
    <vt:vector size="105" baseType="lpstr">
      <vt:lpstr>Arial</vt:lpstr>
      <vt:lpstr>方正书宋_GBK</vt:lpstr>
      <vt:lpstr>Wingdings</vt:lpstr>
      <vt:lpstr>宋体</vt:lpstr>
      <vt:lpstr>汉仪书宋二KW</vt:lpstr>
      <vt:lpstr>Times New Roman</vt:lpstr>
      <vt:lpstr>黑体</vt:lpstr>
      <vt:lpstr>Tahoma</vt:lpstr>
      <vt:lpstr>Franklin Gothic Medium</vt:lpstr>
      <vt:lpstr>楷体_GB2312</vt:lpstr>
      <vt:lpstr>汉仪中黑KW</vt:lpstr>
      <vt:lpstr>Verdana</vt:lpstr>
      <vt:lpstr>微软雅黑</vt:lpstr>
      <vt:lpstr>汉仪旗黑</vt:lpstr>
      <vt:lpstr>宋体</vt:lpstr>
      <vt:lpstr>Arial Unicode MS</vt:lpstr>
      <vt:lpstr>苹方-简</vt:lpstr>
      <vt:lpstr>汉仪楷体简</vt:lpstr>
      <vt:lpstr>宋体-简</vt:lpstr>
      <vt:lpstr>Times New Roman Bold</vt:lpstr>
      <vt:lpstr>Times New Roman Bold Italic</vt:lpstr>
      <vt:lpstr>marvin liu</vt:lpstr>
      <vt:lpstr>Equation.3</vt:lpstr>
      <vt:lpstr>Visio.Drawing.6</vt:lpstr>
      <vt:lpstr>Visio.Drawing.6</vt:lpstr>
      <vt:lpstr>The Data Link Layer</vt:lpstr>
      <vt:lpstr>3.1 Data Link Layer Design Issues</vt:lpstr>
      <vt:lpstr>Functions of the Data Link Layer</vt:lpstr>
      <vt:lpstr>Functions of the Data Link Layer (2)</vt:lpstr>
      <vt:lpstr>Services Provided to Network Layer</vt:lpstr>
      <vt:lpstr>Services Provided to Network Layer(2)</vt:lpstr>
      <vt:lpstr>Services Provided to Network Layer (3)</vt:lpstr>
      <vt:lpstr>Framing</vt:lpstr>
      <vt:lpstr>Framing (2)</vt:lpstr>
      <vt:lpstr>Framing (3)</vt:lpstr>
      <vt:lpstr>Framing (4)</vt:lpstr>
      <vt:lpstr>Error Control</vt:lpstr>
      <vt:lpstr>Flow Control</vt:lpstr>
      <vt:lpstr>3.2 Error Detection and Correction</vt:lpstr>
      <vt:lpstr>Hamming distance</vt:lpstr>
      <vt:lpstr>Error Correction -Hamming codes(1)</vt:lpstr>
      <vt:lpstr>Hamming codes(2)</vt:lpstr>
      <vt:lpstr>Hamming codes(3)</vt:lpstr>
      <vt:lpstr>Error-Correcting Codes(4)</vt:lpstr>
      <vt:lpstr>Error Detection – Parity (1)</vt:lpstr>
      <vt:lpstr>Error Detection – Parity (2)</vt:lpstr>
      <vt:lpstr>Error Detection – Checksums（1） </vt:lpstr>
      <vt:lpstr>PowerPoint 演示文稿</vt:lpstr>
      <vt:lpstr>Checksum（Example）</vt:lpstr>
      <vt:lpstr>Error Detection – CRCs (1) </vt:lpstr>
      <vt:lpstr>  Error-Detecting Codes(2)</vt:lpstr>
      <vt:lpstr>  Error-Detecting Codes(3)</vt:lpstr>
      <vt:lpstr>  Error-Detecting Codes(4)</vt:lpstr>
      <vt:lpstr>Error Detection – CRCs (5)</vt:lpstr>
      <vt:lpstr>3.3 Elementary Data Link Protocols</vt:lpstr>
      <vt:lpstr>PowerPoint 演示文稿</vt:lpstr>
      <vt:lpstr>Protocol Definitions</vt:lpstr>
      <vt:lpstr>Protocol  Definitions (ctd.)</vt:lpstr>
      <vt:lpstr>Protocol Definitions (ctd.)</vt:lpstr>
      <vt:lpstr>Utopian  Simplex Protocol</vt:lpstr>
      <vt:lpstr>Utopian Simplex  Protocol</vt:lpstr>
      <vt:lpstr>Simplex Stop-and-Wait Protocol （Error-Free Channel）</vt:lpstr>
      <vt:lpstr>Simplex Stop-and-Wait Protocol</vt:lpstr>
      <vt:lpstr>A Simplex Stop-and-Wait Protocol (Noisy Channel)</vt:lpstr>
      <vt:lpstr>A Simplex Protocol for a Noisy Channel</vt:lpstr>
      <vt:lpstr>A Simplex Protocol for a Noisy Channel (ctd.)</vt:lpstr>
      <vt:lpstr>停等（stop-and-wait）协议的流程图  </vt:lpstr>
      <vt:lpstr>停—等协议的信道利用率</vt:lpstr>
      <vt:lpstr>3.4 Sliding Window Protocols（滑动窗口协议）</vt:lpstr>
      <vt:lpstr>Some concepts</vt:lpstr>
      <vt:lpstr>Sliding Window Protocols (2)</vt:lpstr>
      <vt:lpstr>Sliding Window Protocols(3)</vt:lpstr>
      <vt:lpstr>A One-Bit Sliding Window Protocol</vt:lpstr>
      <vt:lpstr>A One-Bit Sliding Window Protocol (ctd.)</vt:lpstr>
      <vt:lpstr>A One-Bit Sliding Window Protocol (2)</vt:lpstr>
      <vt:lpstr>A One-Bit Sliding Window Protocol (3)</vt:lpstr>
      <vt:lpstr>PowerPoint 演示文稿</vt:lpstr>
      <vt:lpstr>Sliding Window Protocol Using Go Back N（1）</vt:lpstr>
      <vt:lpstr>Go-Back-N (2)</vt:lpstr>
      <vt:lpstr>Go Back N（3）</vt:lpstr>
      <vt:lpstr>Go Back N（4）</vt:lpstr>
      <vt:lpstr>Go Back N（5）</vt:lpstr>
      <vt:lpstr>Go Back N（6）</vt:lpstr>
      <vt:lpstr>Go Back N (7)</vt:lpstr>
      <vt:lpstr>A Sliding Window Protocol Using Selective Repeat（1）</vt:lpstr>
      <vt:lpstr>Selective Repeat（2）  </vt:lpstr>
      <vt:lpstr>A Sliding Window Protocol Using Selective Repeat（3）</vt:lpstr>
      <vt:lpstr>PowerPoint 演示文稿</vt:lpstr>
      <vt:lpstr>A Sliding Window Protocol Using Selective Repeat（5）</vt:lpstr>
      <vt:lpstr>Selective Repeat（6）</vt:lpstr>
      <vt:lpstr>Selective Repeat (7)</vt:lpstr>
      <vt:lpstr>Selective Repeat (8)</vt:lpstr>
      <vt:lpstr>Selective Repeat (9)</vt:lpstr>
      <vt:lpstr>PowerPoint 演示文稿</vt:lpstr>
      <vt:lpstr>3.5 Example Data Link Protocols</vt:lpstr>
      <vt:lpstr>Packet over SONET</vt:lpstr>
      <vt:lpstr>PPP (1)</vt:lpstr>
      <vt:lpstr>PPP协议（2）</vt:lpstr>
      <vt:lpstr>PPP (3)</vt:lpstr>
      <vt:lpstr>PPP – Point to Point Protocol (4)</vt:lpstr>
      <vt:lpstr>PPP会话建立的过程（5）</vt:lpstr>
      <vt:lpstr> PPP Architecture（6）</vt:lpstr>
      <vt:lpstr>ADSL (1)</vt:lpstr>
      <vt:lpstr>ADSL (2)</vt:lpstr>
      <vt:lpstr>作业</vt:lpstr>
    </vt:vector>
  </TitlesOfParts>
  <Company>ECNU SEI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Link Layer</dc:title>
  <dc:creator>marvin liu</dc:creator>
  <cp:lastModifiedBy>suyinrong</cp:lastModifiedBy>
  <cp:revision>141</cp:revision>
  <dcterms:created xsi:type="dcterms:W3CDTF">2020-11-09T07:06:13Z</dcterms:created>
  <dcterms:modified xsi:type="dcterms:W3CDTF">2020-11-09T07:06:13Z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